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63"/>
  </p:notesMasterIdLst>
  <p:sldIdLst>
    <p:sldId id="286" r:id="rId2"/>
    <p:sldId id="288" r:id="rId3"/>
    <p:sldId id="289" r:id="rId4"/>
    <p:sldId id="347" r:id="rId5"/>
    <p:sldId id="291" r:id="rId6"/>
    <p:sldId id="349" r:id="rId7"/>
    <p:sldId id="351" r:id="rId8"/>
    <p:sldId id="350" r:id="rId9"/>
    <p:sldId id="359" r:id="rId10"/>
    <p:sldId id="352" r:id="rId11"/>
    <p:sldId id="354" r:id="rId12"/>
    <p:sldId id="353" r:id="rId13"/>
    <p:sldId id="357" r:id="rId14"/>
    <p:sldId id="348" r:id="rId15"/>
    <p:sldId id="360" r:id="rId16"/>
    <p:sldId id="403" r:id="rId17"/>
    <p:sldId id="404" r:id="rId18"/>
    <p:sldId id="402" r:id="rId19"/>
    <p:sldId id="405" r:id="rId20"/>
    <p:sldId id="355" r:id="rId21"/>
    <p:sldId id="393" r:id="rId22"/>
    <p:sldId id="397" r:id="rId23"/>
    <p:sldId id="356" r:id="rId24"/>
    <p:sldId id="358" r:id="rId25"/>
    <p:sldId id="364" r:id="rId26"/>
    <p:sldId id="412" r:id="rId27"/>
    <p:sldId id="396" r:id="rId28"/>
    <p:sldId id="365" r:id="rId29"/>
    <p:sldId id="390" r:id="rId30"/>
    <p:sldId id="392" r:id="rId31"/>
    <p:sldId id="389" r:id="rId32"/>
    <p:sldId id="372" r:id="rId33"/>
    <p:sldId id="370" r:id="rId34"/>
    <p:sldId id="366" r:id="rId35"/>
    <p:sldId id="367" r:id="rId36"/>
    <p:sldId id="368" r:id="rId37"/>
    <p:sldId id="369" r:id="rId38"/>
    <p:sldId id="383" r:id="rId39"/>
    <p:sldId id="384" r:id="rId40"/>
    <p:sldId id="385" r:id="rId41"/>
    <p:sldId id="386" r:id="rId42"/>
    <p:sldId id="387" r:id="rId43"/>
    <p:sldId id="388" r:id="rId44"/>
    <p:sldId id="373" r:id="rId45"/>
    <p:sldId id="374" r:id="rId46"/>
    <p:sldId id="395" r:id="rId47"/>
    <p:sldId id="398" r:id="rId48"/>
    <p:sldId id="399" r:id="rId49"/>
    <p:sldId id="400" r:id="rId50"/>
    <p:sldId id="401" r:id="rId51"/>
    <p:sldId id="407" r:id="rId52"/>
    <p:sldId id="410" r:id="rId53"/>
    <p:sldId id="361" r:id="rId54"/>
    <p:sldId id="362" r:id="rId55"/>
    <p:sldId id="363" r:id="rId56"/>
    <p:sldId id="408" r:id="rId57"/>
    <p:sldId id="406" r:id="rId58"/>
    <p:sldId id="414" r:id="rId59"/>
    <p:sldId id="413" r:id="rId60"/>
    <p:sldId id="411" r:id="rId61"/>
    <p:sldId id="409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78" autoAdjust="0"/>
    <p:restoredTop sz="94660"/>
  </p:normalViewPr>
  <p:slideViewPr>
    <p:cSldViewPr snapToGrid="0">
      <p:cViewPr varScale="1">
        <p:scale>
          <a:sx n="92" d="100"/>
          <a:sy n="92" d="100"/>
        </p:scale>
        <p:origin x="6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o Le Thanh" userId="29178028-ee21-4ae3-9819-74d33cbb41d3" providerId="ADAL" clId="{C9131E78-9CA7-1C4C-8555-A8DA28C265EB}"/>
  </pc:docChgLst>
  <pc:docChgLst>
    <pc:chgData name="Cao Le Thanh" userId="29178028-ee21-4ae3-9819-74d33cbb41d3" providerId="ADAL" clId="{60DC407C-B89E-124C-9A09-1F8031650A7C}"/>
    <pc:docChg chg="undo custSel addSld delSld modSld sldOrd">
      <pc:chgData name="Cao Le Thanh" userId="29178028-ee21-4ae3-9819-74d33cbb41d3" providerId="ADAL" clId="{60DC407C-B89E-124C-9A09-1F8031650A7C}" dt="2018-09-19T12:57:33.977" v="349" actId="20577"/>
      <pc:docMkLst>
        <pc:docMk/>
      </pc:docMkLst>
      <pc:sldChg chg="modSp">
        <pc:chgData name="Cao Le Thanh" userId="29178028-ee21-4ae3-9819-74d33cbb41d3" providerId="ADAL" clId="{60DC407C-B89E-124C-9A09-1F8031650A7C}" dt="2018-09-19T12:57:33.977" v="349" actId="20577"/>
        <pc:sldMkLst>
          <pc:docMk/>
          <pc:sldMk cId="3167313875" sldId="370"/>
        </pc:sldMkLst>
        <pc:graphicFrameChg chg="modGraphic">
          <ac:chgData name="Cao Le Thanh" userId="29178028-ee21-4ae3-9819-74d33cbb41d3" providerId="ADAL" clId="{60DC407C-B89E-124C-9A09-1F8031650A7C}" dt="2018-09-19T12:57:33.977" v="349" actId="20577"/>
          <ac:graphicFrameMkLst>
            <pc:docMk/>
            <pc:sldMk cId="3167313875" sldId="370"/>
            <ac:graphicFrameMk id="4" creationId="{9C270B96-AD58-9744-8266-D5B771812CF2}"/>
          </ac:graphicFrameMkLst>
        </pc:graphicFrameChg>
      </pc:sldChg>
      <pc:sldChg chg="del">
        <pc:chgData name="Cao Le Thanh" userId="29178028-ee21-4ae3-9819-74d33cbb41d3" providerId="ADAL" clId="{60DC407C-B89E-124C-9A09-1F8031650A7C}" dt="2018-09-19T12:23:28.574" v="1" actId="2696"/>
        <pc:sldMkLst>
          <pc:docMk/>
          <pc:sldMk cId="3429950868" sldId="406"/>
        </pc:sldMkLst>
      </pc:sldChg>
      <pc:sldChg chg="addSp delSp modSp add del">
        <pc:chgData name="Cao Le Thanh" userId="29178028-ee21-4ae3-9819-74d33cbb41d3" providerId="ADAL" clId="{60DC407C-B89E-124C-9A09-1F8031650A7C}" dt="2018-09-19T12:36:51.847" v="348" actId="1076"/>
        <pc:sldMkLst>
          <pc:docMk/>
          <pc:sldMk cId="3576902119" sldId="406"/>
        </pc:sldMkLst>
        <pc:spChg chg="mod">
          <ac:chgData name="Cao Le Thanh" userId="29178028-ee21-4ae3-9819-74d33cbb41d3" providerId="ADAL" clId="{60DC407C-B89E-124C-9A09-1F8031650A7C}" dt="2018-09-19T12:29:45.371" v="260" actId="20577"/>
          <ac:spMkLst>
            <pc:docMk/>
            <pc:sldMk cId="3576902119" sldId="406"/>
            <ac:spMk id="2" creationId="{0CFEB81C-9B47-4B49-8BCD-EC286EAE0950}"/>
          </ac:spMkLst>
        </pc:spChg>
        <pc:spChg chg="del mod">
          <ac:chgData name="Cao Le Thanh" userId="29178028-ee21-4ae3-9819-74d33cbb41d3" providerId="ADAL" clId="{60DC407C-B89E-124C-9A09-1F8031650A7C}" dt="2018-09-19T12:29:51.787" v="261" actId="478"/>
          <ac:spMkLst>
            <pc:docMk/>
            <pc:sldMk cId="3576902119" sldId="406"/>
            <ac:spMk id="3" creationId="{E8A90140-73A1-7743-9D06-A6A24E11E37B}"/>
          </ac:spMkLst>
        </pc:spChg>
        <pc:spChg chg="add mod">
          <ac:chgData name="Cao Le Thanh" userId="29178028-ee21-4ae3-9819-74d33cbb41d3" providerId="ADAL" clId="{60DC407C-B89E-124C-9A09-1F8031650A7C}" dt="2018-09-19T12:33:57.300" v="274" actId="20577"/>
          <ac:spMkLst>
            <pc:docMk/>
            <pc:sldMk cId="3576902119" sldId="406"/>
            <ac:spMk id="4" creationId="{754BB925-D280-5148-A462-EE70FEE45E42}"/>
          </ac:spMkLst>
        </pc:spChg>
        <pc:spChg chg="add del mod">
          <ac:chgData name="Cao Le Thanh" userId="29178028-ee21-4ae3-9819-74d33cbb41d3" providerId="ADAL" clId="{60DC407C-B89E-124C-9A09-1F8031650A7C}" dt="2018-09-19T12:33:52.830" v="264" actId="478"/>
          <ac:spMkLst>
            <pc:docMk/>
            <pc:sldMk cId="3576902119" sldId="406"/>
            <ac:spMk id="6" creationId="{D8C7F211-183C-EB42-802A-35705328CA19}"/>
          </ac:spMkLst>
        </pc:spChg>
        <pc:spChg chg="add mod">
          <ac:chgData name="Cao Le Thanh" userId="29178028-ee21-4ae3-9819-74d33cbb41d3" providerId="ADAL" clId="{60DC407C-B89E-124C-9A09-1F8031650A7C}" dt="2018-09-19T12:36:51.847" v="348" actId="1076"/>
          <ac:spMkLst>
            <pc:docMk/>
            <pc:sldMk cId="3576902119" sldId="406"/>
            <ac:spMk id="7" creationId="{D4E77B6A-7D16-EE45-81D7-1D7823E7FB0C}"/>
          </ac:spMkLst>
        </pc:spChg>
        <pc:picChg chg="del mod">
          <ac:chgData name="Cao Le Thanh" userId="29178028-ee21-4ae3-9819-74d33cbb41d3" providerId="ADAL" clId="{60DC407C-B89E-124C-9A09-1F8031650A7C}" dt="2018-09-19T12:24:29.937" v="34" actId="478"/>
          <ac:picMkLst>
            <pc:docMk/>
            <pc:sldMk cId="3576902119" sldId="406"/>
            <ac:picMk id="2049" creationId="{48DFAAD9-A932-074F-A6EA-29125148310D}"/>
          </ac:picMkLst>
        </pc:picChg>
        <pc:picChg chg="del mod">
          <ac:chgData name="Cao Le Thanh" userId="29178028-ee21-4ae3-9819-74d33cbb41d3" providerId="ADAL" clId="{60DC407C-B89E-124C-9A09-1F8031650A7C}" dt="2018-09-19T12:24:29.066" v="33" actId="478"/>
          <ac:picMkLst>
            <pc:docMk/>
            <pc:sldMk cId="3576902119" sldId="406"/>
            <ac:picMk id="2050" creationId="{D8159BF1-B985-5A48-BD17-D0BF22021BC9}"/>
          </ac:picMkLst>
        </pc:picChg>
        <pc:picChg chg="del mod">
          <ac:chgData name="Cao Le Thanh" userId="29178028-ee21-4ae3-9819-74d33cbb41d3" providerId="ADAL" clId="{60DC407C-B89E-124C-9A09-1F8031650A7C}" dt="2018-09-19T12:24:28.120" v="32" actId="478"/>
          <ac:picMkLst>
            <pc:docMk/>
            <pc:sldMk cId="3576902119" sldId="406"/>
            <ac:picMk id="2051" creationId="{944A7842-0284-6C41-8840-FFF028204EE7}"/>
          </ac:picMkLst>
        </pc:picChg>
      </pc:sldChg>
      <pc:sldChg chg="modSp">
        <pc:chgData name="Cao Le Thanh" userId="29178028-ee21-4ae3-9819-74d33cbb41d3" providerId="ADAL" clId="{60DC407C-B89E-124C-9A09-1F8031650A7C}" dt="2018-09-19T12:21:57.551" v="0" actId="20577"/>
        <pc:sldMkLst>
          <pc:docMk/>
          <pc:sldMk cId="3305565612" sldId="410"/>
        </pc:sldMkLst>
        <pc:spChg chg="mod">
          <ac:chgData name="Cao Le Thanh" userId="29178028-ee21-4ae3-9819-74d33cbb41d3" providerId="ADAL" clId="{60DC407C-B89E-124C-9A09-1F8031650A7C}" dt="2018-09-19T12:21:57.551" v="0" actId="20577"/>
          <ac:spMkLst>
            <pc:docMk/>
            <pc:sldMk cId="3305565612" sldId="410"/>
            <ac:spMk id="3" creationId="{8DC25792-B0C6-D44A-BE57-9E0BF786A954}"/>
          </ac:spMkLst>
        </pc:spChg>
      </pc:sldChg>
      <pc:sldChg chg="ord">
        <pc:chgData name="Cao Le Thanh" userId="29178028-ee21-4ae3-9819-74d33cbb41d3" providerId="ADAL" clId="{60DC407C-B89E-124C-9A09-1F8031650A7C}" dt="2018-09-19T12:23:53.058" v="3"/>
        <pc:sldMkLst>
          <pc:docMk/>
          <pc:sldMk cId="1485852216" sldId="411"/>
        </pc:sldMkLst>
      </pc:sldChg>
      <pc:sldChg chg="add del">
        <pc:chgData name="Cao Le Thanh" userId="29178028-ee21-4ae3-9819-74d33cbb41d3" providerId="ADAL" clId="{60DC407C-B89E-124C-9A09-1F8031650A7C}" dt="2018-09-19T12:25:57.194" v="66" actId="2696"/>
        <pc:sldMkLst>
          <pc:docMk/>
          <pc:sldMk cId="1965538623" sldId="413"/>
        </pc:sldMkLst>
      </pc:sldChg>
      <pc:sldChg chg="addSp delSp modSp add">
        <pc:chgData name="Cao Le Thanh" userId="29178028-ee21-4ae3-9819-74d33cbb41d3" providerId="ADAL" clId="{60DC407C-B89E-124C-9A09-1F8031650A7C}" dt="2018-09-19T12:29:23.169" v="182" actId="20577"/>
        <pc:sldMkLst>
          <pc:docMk/>
          <pc:sldMk cId="2365747445" sldId="413"/>
        </pc:sldMkLst>
        <pc:spChg chg="mod">
          <ac:chgData name="Cao Le Thanh" userId="29178028-ee21-4ae3-9819-74d33cbb41d3" providerId="ADAL" clId="{60DC407C-B89E-124C-9A09-1F8031650A7C}" dt="2018-09-19T12:29:23.169" v="182" actId="20577"/>
          <ac:spMkLst>
            <pc:docMk/>
            <pc:sldMk cId="2365747445" sldId="413"/>
            <ac:spMk id="2" creationId="{0CFEB81C-9B47-4B49-8BCD-EC286EAE0950}"/>
          </ac:spMkLst>
        </pc:spChg>
        <pc:spChg chg="del">
          <ac:chgData name="Cao Le Thanh" userId="29178028-ee21-4ae3-9819-74d33cbb41d3" providerId="ADAL" clId="{60DC407C-B89E-124C-9A09-1F8031650A7C}" dt="2018-09-19T12:26:54.310" v="71" actId="478"/>
          <ac:spMkLst>
            <pc:docMk/>
            <pc:sldMk cId="2365747445" sldId="413"/>
            <ac:spMk id="3" creationId="{E8A90140-73A1-7743-9D06-A6A24E11E37B}"/>
          </ac:spMkLst>
        </pc:spChg>
        <pc:spChg chg="mod">
          <ac:chgData name="Cao Le Thanh" userId="29178028-ee21-4ae3-9819-74d33cbb41d3" providerId="ADAL" clId="{60DC407C-B89E-124C-9A09-1F8031650A7C}" dt="2018-09-19T12:26:04.428" v="70" actId="20577"/>
          <ac:spMkLst>
            <pc:docMk/>
            <pc:sldMk cId="2365747445" sldId="413"/>
            <ac:spMk id="4" creationId="{754BB925-D280-5148-A462-EE70FEE45E42}"/>
          </ac:spMkLst>
        </pc:spChg>
        <pc:spChg chg="add del mod">
          <ac:chgData name="Cao Le Thanh" userId="29178028-ee21-4ae3-9819-74d33cbb41d3" providerId="ADAL" clId="{60DC407C-B89E-124C-9A09-1F8031650A7C}" dt="2018-09-19T12:27:09.038" v="103" actId="478"/>
          <ac:spMkLst>
            <pc:docMk/>
            <pc:sldMk cId="2365747445" sldId="413"/>
            <ac:spMk id="6" creationId="{D61C8330-9E12-D941-95E1-EC903F1BBC2D}"/>
          </ac:spMkLst>
        </pc:spChg>
        <pc:spChg chg="add mod">
          <ac:chgData name="Cao Le Thanh" userId="29178028-ee21-4ae3-9819-74d33cbb41d3" providerId="ADAL" clId="{60DC407C-B89E-124C-9A09-1F8031650A7C}" dt="2018-09-19T12:28:58.548" v="145" actId="20577"/>
          <ac:spMkLst>
            <pc:docMk/>
            <pc:sldMk cId="2365747445" sldId="413"/>
            <ac:spMk id="7" creationId="{4BF2999B-B8FC-9A42-A295-C269D82EDB07}"/>
          </ac:spMkLst>
        </pc:spChg>
        <pc:spChg chg="add mod">
          <ac:chgData name="Cao Le Thanh" userId="29178028-ee21-4ae3-9819-74d33cbb41d3" providerId="ADAL" clId="{60DC407C-B89E-124C-9A09-1F8031650A7C}" dt="2018-09-19T12:28:55.325" v="144" actId="1076"/>
          <ac:spMkLst>
            <pc:docMk/>
            <pc:sldMk cId="2365747445" sldId="413"/>
            <ac:spMk id="8" creationId="{88AE330F-98FF-BD46-A2F0-8DC445C22FB6}"/>
          </ac:spMkLst>
        </pc:spChg>
      </pc:sldChg>
      <pc:sldChg chg="add">
        <pc:chgData name="Cao Le Thanh" userId="29178028-ee21-4ae3-9819-74d33cbb41d3" providerId="ADAL" clId="{60DC407C-B89E-124C-9A09-1F8031650A7C}" dt="2018-09-19T12:29:27.041" v="183"/>
        <pc:sldMkLst>
          <pc:docMk/>
          <pc:sldMk cId="1925398277" sldId="4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C8A46-26D4-4B5C-9C70-6FA0046ACA72}" type="datetimeFigureOut">
              <a:rPr lang="en-US" smtClean="0"/>
              <a:t>9/19/18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91A3E7-1BD4-4397-B56A-698196B9D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68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148E7D9-6850-412E-90BF-00F216912D82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7086600"/>
            <a:ext cx="5486400" cy="13716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Bài giảng chương trình A2-Internet</a:t>
            </a:r>
          </a:p>
        </p:txBody>
      </p:sp>
    </p:spTree>
    <p:extLst>
      <p:ext uri="{BB962C8B-B14F-4D97-AF65-F5344CB8AC3E}">
        <p14:creationId xmlns:p14="http://schemas.microsoft.com/office/powerpoint/2010/main" val="2731444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82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22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63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1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0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39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11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43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4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72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348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49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Rectangle 39"/>
          <p:cNvSpPr>
            <a:spLocks noChangeArrowheads="1"/>
          </p:cNvSpPr>
          <p:nvPr/>
        </p:nvSpPr>
        <p:spPr bwMode="ltGray">
          <a:xfrm>
            <a:off x="0" y="4437064"/>
            <a:ext cx="12192000" cy="1728787"/>
          </a:xfrm>
          <a:prstGeom prst="rect">
            <a:avLst/>
          </a:prstGeom>
          <a:solidFill>
            <a:srgbClr val="F07D27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3115" name="Oval 43"/>
          <p:cNvSpPr>
            <a:spLocks noChangeArrowheads="1"/>
          </p:cNvSpPr>
          <p:nvPr/>
        </p:nvSpPr>
        <p:spPr bwMode="gray">
          <a:xfrm>
            <a:off x="10258426" y="3506278"/>
            <a:ext cx="1631949" cy="1223962"/>
          </a:xfrm>
          <a:prstGeom prst="ellipse">
            <a:avLst/>
          </a:prstGeom>
          <a:solidFill>
            <a:srgbClr val="1BABE5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3149600" y="6400801"/>
            <a:ext cx="1337733" cy="248585"/>
          </a:xfrm>
        </p:spPr>
        <p:txBody>
          <a:bodyPr/>
          <a:lstStyle>
            <a:lvl1pPr algn="ctr">
              <a:defRPr sz="1200"/>
            </a:lvl1pPr>
          </a:lstStyle>
          <a:p>
            <a:fld id="{37EBF766-39D1-4429-B350-E9E9C0671D38}" type="datetimeFigureOut">
              <a:rPr lang="en-US" smtClean="0"/>
              <a:t>9/19/18</a:t>
            </a:fld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4572001" y="6413500"/>
            <a:ext cx="4686300" cy="296506"/>
          </a:xfrm>
        </p:spPr>
        <p:txBody>
          <a:bodyPr/>
          <a:lstStyle>
            <a:lvl1pPr>
              <a:defRPr sz="1200" b="1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03200" y="6400801"/>
            <a:ext cx="2844800" cy="244475"/>
          </a:xfrm>
        </p:spPr>
        <p:txBody>
          <a:bodyPr/>
          <a:lstStyle>
            <a:lvl1pPr algn="l">
              <a:defRPr sz="1200"/>
            </a:lvl1pPr>
          </a:lstStyle>
          <a:p>
            <a:fld id="{021FE552-7E4C-496B-A213-9E14A16377BF}" type="slidenum">
              <a:rPr lang="en-US" smtClean="0"/>
              <a:t>‹#›</a:t>
            </a:fld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2284" y="1027113"/>
            <a:ext cx="10162116" cy="17526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400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5486400"/>
            <a:ext cx="10160000" cy="304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-76200"/>
            <a:ext cx="1524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99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77301" y="609600"/>
            <a:ext cx="275590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1" y="609600"/>
            <a:ext cx="8064500" cy="5715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1FE552-7E4C-496B-A213-9E14A16377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7EBF766-39D1-4429-B350-E9E9C0671D38}" type="datetimeFigureOut">
              <a:rPr lang="en-US" smtClean="0"/>
              <a:t>9/19/18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49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609601"/>
            <a:ext cx="8026400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76400"/>
            <a:ext cx="11023600" cy="46482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8737600" y="65532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588000" y="6534150"/>
            <a:ext cx="1117600" cy="261938"/>
          </a:xfrm>
        </p:spPr>
        <p:txBody>
          <a:bodyPr/>
          <a:lstStyle>
            <a:lvl1pPr>
              <a:defRPr/>
            </a:lvl1pPr>
          </a:lstStyle>
          <a:p>
            <a:fld id="{021FE552-7E4C-496B-A213-9E14A16377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508000" y="6534150"/>
            <a:ext cx="2540000" cy="261938"/>
          </a:xfrm>
        </p:spPr>
        <p:txBody>
          <a:bodyPr/>
          <a:lstStyle>
            <a:lvl1pPr>
              <a:defRPr/>
            </a:lvl1pPr>
          </a:lstStyle>
          <a:p>
            <a:fld id="{37EBF766-39D1-4429-B350-E9E9C0671D38}" type="datetimeFigureOut">
              <a:rPr lang="en-US" smtClean="0"/>
              <a:t>9/19/18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09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300" y="228600"/>
            <a:ext cx="11176000" cy="654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155700"/>
            <a:ext cx="5384800" cy="516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55700"/>
            <a:ext cx="5384800" cy="5168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1FE552-7E4C-496B-A213-9E14A1637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0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9300" y="228600"/>
            <a:ext cx="11176000" cy="654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155700"/>
            <a:ext cx="5384800" cy="2508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155700"/>
            <a:ext cx="5384800" cy="2508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816350"/>
            <a:ext cx="5384800" cy="2508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816350"/>
            <a:ext cx="5384800" cy="2508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1FE552-7E4C-496B-A213-9E14A1637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28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300" y="228600"/>
            <a:ext cx="11176000" cy="654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155700"/>
            <a:ext cx="5384800" cy="2508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155700"/>
            <a:ext cx="5384800" cy="2508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609600" y="3816350"/>
            <a:ext cx="10972800" cy="2508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1FE552-7E4C-496B-A213-9E14A1637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59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67476"/>
            <a:ext cx="28448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50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892800" y="6553201"/>
            <a:ext cx="3826933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4673600" y="6534150"/>
            <a:ext cx="1117600" cy="261938"/>
          </a:xfrm>
        </p:spPr>
        <p:txBody>
          <a:bodyPr/>
          <a:lstStyle>
            <a:lvl1pPr>
              <a:defRPr/>
            </a:lvl1pPr>
          </a:lstStyle>
          <a:p>
            <a:fld id="{021FE552-7E4C-496B-A213-9E14A16377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7EBF766-39D1-4429-B350-E9E9C0671D38}" type="datetimeFigureOut">
              <a:rPr lang="en-US" smtClean="0"/>
              <a:t>9/19/18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34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1FE552-7E4C-496B-A213-9E14A16377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7EBF766-39D1-4429-B350-E9E9C0671D38}" type="datetimeFigureOut">
              <a:rPr lang="en-US" smtClean="0"/>
              <a:t>9/19/18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0"/>
            <a:ext cx="54102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3000" y="1676400"/>
            <a:ext cx="54102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1FE552-7E4C-496B-A213-9E14A16377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7EBF766-39D1-4429-B350-E9E9C0671D38}" type="datetimeFigureOut">
              <a:rPr lang="en-US" smtClean="0"/>
              <a:t>9/19/18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5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1FE552-7E4C-496B-A213-9E14A16377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7EBF766-39D1-4429-B350-E9E9C0671D38}" type="datetimeFigureOut">
              <a:rPr lang="en-US" smtClean="0"/>
              <a:t>9/19/18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98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1FE552-7E4C-496B-A213-9E14A16377B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7EBF766-39D1-4429-B350-E9E9C0671D38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51A205-0796-1A4D-ABDA-9CB5805FB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7D8179-2B6D-8648-870F-E4CAE0C00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11023600" cy="464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3517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1FE552-7E4C-496B-A213-9E14A16377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7EBF766-39D1-4429-B350-E9E9C0671D38}" type="datetimeFigureOut">
              <a:rPr lang="en-US" smtClean="0"/>
              <a:t>9/19/18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45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1FE552-7E4C-496B-A213-9E14A16377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7EBF766-39D1-4429-B350-E9E9C0671D38}" type="datetimeFigureOut">
              <a:rPr lang="en-US" smtClean="0"/>
              <a:t>9/19/18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9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1FE552-7E4C-496B-A213-9E14A16377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7EBF766-39D1-4429-B350-E9E9C0671D38}" type="datetimeFigureOut">
              <a:rPr lang="en-US" smtClean="0"/>
              <a:t>9/19/18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41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Oval 105"/>
          <p:cNvSpPr>
            <a:spLocks noChangeArrowheads="1"/>
          </p:cNvSpPr>
          <p:nvPr/>
        </p:nvSpPr>
        <p:spPr bwMode="gray">
          <a:xfrm>
            <a:off x="239185" y="0"/>
            <a:ext cx="9072033" cy="6858000"/>
          </a:xfrm>
          <a:prstGeom prst="ellipse">
            <a:avLst/>
          </a:prstGeom>
          <a:gradFill rotWithShape="1">
            <a:gsLst>
              <a:gs pos="0">
                <a:schemeClr val="bg2">
                  <a:alpha val="44000"/>
                </a:schemeClr>
              </a:gs>
              <a:gs pos="100000">
                <a:schemeClr val="bg2">
                  <a:gamma/>
                  <a:tint val="0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30" name="Rectangle 106"/>
          <p:cNvSpPr>
            <a:spLocks noChangeArrowheads="1"/>
          </p:cNvSpPr>
          <p:nvPr/>
        </p:nvSpPr>
        <p:spPr bwMode="gray">
          <a:xfrm>
            <a:off x="0" y="549275"/>
            <a:ext cx="12192000" cy="647700"/>
          </a:xfrm>
          <a:prstGeom prst="rect">
            <a:avLst/>
          </a:prstGeom>
          <a:solidFill>
            <a:srgbClr val="F07D27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676400"/>
            <a:ext cx="110236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37600" y="6553201"/>
            <a:ext cx="28448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5588000" y="6534150"/>
            <a:ext cx="11176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/>
            </a:lvl1pPr>
          </a:lstStyle>
          <a:p>
            <a:fld id="{021FE552-7E4C-496B-A213-9E14A16377BF}" type="slidenum">
              <a:rPr lang="en-US" smtClean="0"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524000" y="609601"/>
            <a:ext cx="8026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508000" y="6534150"/>
            <a:ext cx="2540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/>
            </a:lvl1pPr>
          </a:lstStyle>
          <a:p>
            <a:fld id="{37EBF766-39D1-4429-B350-E9E9C0671D38}" type="datetimeFigureOut">
              <a:rPr lang="en-US" smtClean="0"/>
              <a:t>9/19/18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363201" y="-88118"/>
            <a:ext cx="1674988" cy="1285093"/>
            <a:chOff x="7620000" y="-88118"/>
            <a:chExt cx="1256241" cy="1285093"/>
          </a:xfrm>
        </p:grpSpPr>
        <p:sp>
          <p:nvSpPr>
            <p:cNvPr id="5" name="Rectangle 4"/>
            <p:cNvSpPr/>
            <p:nvPr userDrawn="1"/>
          </p:nvSpPr>
          <p:spPr bwMode="auto">
            <a:xfrm>
              <a:off x="7620000" y="548975"/>
              <a:ext cx="1252800" cy="648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0" y="-88118"/>
              <a:ext cx="1256241" cy="12562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657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eclipse-packages" TargetMode="External"/><Relationship Id="rId2" Type="http://schemas.openxmlformats.org/officeDocument/2006/relationships/hyperlink" Target="http://tomcat.apache.org/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tomcat.apache.org/download-taglibs.cgi" TargetMode="External"/><Relationship Id="rId2" Type="http://schemas.openxmlformats.org/officeDocument/2006/relationships/hyperlink" Target="https://dev.mysql.com/downloads/connector/j/" TargetMode="Externa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servlet-tutorial" TargetMode="External"/><Relationship Id="rId2" Type="http://schemas.openxmlformats.org/officeDocument/2006/relationships/hyperlink" Target="https://www.javatpoint.com/jsp-tutorial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oracle.com/javaee/5/tutorial/doc/bnakc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1"/>
          <p:cNvSpPr txBox="1">
            <a:spLocks noChangeArrowheads="1"/>
          </p:cNvSpPr>
          <p:nvPr/>
        </p:nvSpPr>
        <p:spPr bwMode="auto">
          <a:xfrm>
            <a:off x="779489" y="4951752"/>
            <a:ext cx="1076293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000" b="1" dirty="0" err="1">
                <a:solidFill>
                  <a:schemeClr val="bg1"/>
                </a:solidFill>
              </a:rPr>
              <a:t>Lập</a:t>
            </a:r>
            <a:r>
              <a:rPr lang="en-US" altLang="en-US" sz="4000" b="1" dirty="0">
                <a:solidFill>
                  <a:schemeClr val="bg1"/>
                </a:solidFill>
              </a:rPr>
              <a:t> </a:t>
            </a:r>
            <a:r>
              <a:rPr lang="en-US" altLang="en-US" sz="4000" b="1" dirty="0" err="1">
                <a:solidFill>
                  <a:schemeClr val="bg1"/>
                </a:solidFill>
              </a:rPr>
              <a:t>trình</a:t>
            </a:r>
            <a:r>
              <a:rPr lang="en-US" altLang="en-US" sz="4000" b="1" dirty="0">
                <a:solidFill>
                  <a:schemeClr val="bg1"/>
                </a:solidFill>
              </a:rPr>
              <a:t> Java Web </a:t>
            </a:r>
            <a:r>
              <a:rPr lang="en-US" altLang="en-US" sz="4000" b="1" dirty="0" err="1">
                <a:solidFill>
                  <a:schemeClr val="bg1"/>
                </a:solidFill>
              </a:rPr>
              <a:t>với</a:t>
            </a:r>
            <a:r>
              <a:rPr lang="en-US" altLang="en-US" sz="4000" b="1" dirty="0">
                <a:solidFill>
                  <a:schemeClr val="bg1"/>
                </a:solidFill>
              </a:rPr>
              <a:t> JSP &amp; Servlets</a:t>
            </a:r>
          </a:p>
        </p:txBody>
      </p:sp>
    </p:spTree>
    <p:extLst>
      <p:ext uri="{BB962C8B-B14F-4D97-AF65-F5344CB8AC3E}">
        <p14:creationId xmlns:p14="http://schemas.microsoft.com/office/powerpoint/2010/main" val="239504257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6A20F-1249-1041-854E-BDFD41817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JSP &amp; Servlets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69935-8F05-A949-82F3-8BBB19AB6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ZapfDingbatsITC"/>
              <a:buChar char="✤"/>
            </a:pPr>
            <a:r>
              <a:rPr lang="en-US" dirty="0"/>
              <a:t>Code Java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Web server</a:t>
            </a:r>
          </a:p>
          <a:p>
            <a:pPr>
              <a:buFont typeface="ZapfDingbatsITC"/>
              <a:buChar char="✤"/>
            </a:pP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users qua HTML Form</a:t>
            </a:r>
          </a:p>
          <a:p>
            <a:pPr>
              <a:buFont typeface="ZapfDingbatsITC"/>
              <a:buChar char="✤"/>
            </a:pP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user (CRUD)</a:t>
            </a:r>
          </a:p>
          <a:p>
            <a:pPr>
              <a:buFont typeface="ZapfDingbatsITC"/>
              <a:buChar char="✤"/>
            </a:pP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HTML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user</a:t>
            </a:r>
          </a:p>
        </p:txBody>
      </p:sp>
    </p:spTree>
    <p:extLst>
      <p:ext uri="{BB962C8B-B14F-4D97-AF65-F5344CB8AC3E}">
        <p14:creationId xmlns:p14="http://schemas.microsoft.com/office/powerpoint/2010/main" val="302489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"/>
          <p:cNvSpPr txBox="1">
            <a:spLocks/>
          </p:cNvSpPr>
          <p:nvPr/>
        </p:nvSpPr>
        <p:spPr bwMode="auto">
          <a:xfrm>
            <a:off x="2054087" y="2895601"/>
            <a:ext cx="8004313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vi-VN" kern="0" dirty="0">
                <a:solidFill>
                  <a:srgbClr val="002060"/>
                </a:solidFill>
                <a:latin typeface="Cambria" panose="02040503050406030204" pitchFamily="18" charset="0"/>
              </a:rPr>
              <a:t>Cài đặt môi trường</a:t>
            </a:r>
            <a:endParaRPr lang="en-US" kern="0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10201" y="1752600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Cambria" panose="02040503050406030204" pitchFamily="18" charset="0"/>
              </a:rPr>
              <a:t>Phần</a:t>
            </a:r>
            <a:r>
              <a:rPr lang="en-US" sz="2800" b="1" dirty="0">
                <a:latin typeface="Cambria" panose="02040503050406030204" pitchFamily="18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118714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6A20F-1249-1041-854E-BDFD41817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69935-8F05-A949-82F3-8BBB19AB6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ZapfDingbatsITC"/>
              <a:buChar char="✤"/>
            </a:pP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: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JDK</a:t>
            </a:r>
          </a:p>
          <a:p>
            <a:pPr>
              <a:buFont typeface="ZapfDingbatsITC"/>
              <a:buChar char="✤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Java Application Server: </a:t>
            </a:r>
            <a:r>
              <a:rPr lang="en-US" b="1" dirty="0"/>
              <a:t>Tomcat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http://tomcat.apache.org/</a:t>
            </a:r>
            <a:r>
              <a:rPr lang="en-US" dirty="0"/>
              <a:t> , version 9)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Java: </a:t>
            </a:r>
            <a:r>
              <a:rPr lang="en-US" b="1" dirty="0"/>
              <a:t>Eclipse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https://www.eclipse.org/downloads/eclipse-packages</a:t>
            </a:r>
            <a:r>
              <a:rPr lang="en-US" dirty="0"/>
              <a:t> ), </a:t>
            </a:r>
            <a:r>
              <a:rPr lang="en-US" dirty="0" err="1"/>
              <a:t>gói</a:t>
            </a:r>
            <a:r>
              <a:rPr lang="en-US" dirty="0"/>
              <a:t> Eclipse IDE for Java EE Developer</a:t>
            </a:r>
          </a:p>
          <a:p>
            <a:pPr>
              <a:buFont typeface="ZapfDingbatsITC"/>
              <a:buChar char="✤"/>
            </a:pP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Tomcat </a:t>
            </a:r>
            <a:r>
              <a:rPr lang="en-US" dirty="0" err="1"/>
              <a:t>vào</a:t>
            </a:r>
            <a:r>
              <a:rPr lang="en-US" dirty="0"/>
              <a:t> Eclipse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Tomcat server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dung Java Web</a:t>
            </a:r>
          </a:p>
        </p:txBody>
      </p:sp>
    </p:spTree>
    <p:extLst>
      <p:ext uri="{BB962C8B-B14F-4D97-AF65-F5344CB8AC3E}">
        <p14:creationId xmlns:p14="http://schemas.microsoft.com/office/powerpoint/2010/main" val="459825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"/>
          <p:cNvSpPr txBox="1">
            <a:spLocks/>
          </p:cNvSpPr>
          <p:nvPr/>
        </p:nvSpPr>
        <p:spPr bwMode="auto">
          <a:xfrm>
            <a:off x="2259997" y="2961862"/>
            <a:ext cx="76200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vi-VN" kern="0" dirty="0">
                <a:solidFill>
                  <a:srgbClr val="002060"/>
                </a:solidFill>
                <a:latin typeface="Cambria" panose="02040503050406030204" pitchFamily="18" charset="0"/>
              </a:rPr>
              <a:t>Servlets</a:t>
            </a:r>
            <a:endParaRPr lang="en-US" kern="0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10201" y="1752600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Cambria" panose="02040503050406030204" pitchFamily="18" charset="0"/>
              </a:rPr>
              <a:t>Phần</a:t>
            </a:r>
            <a:r>
              <a:rPr lang="en-US" sz="2800" b="1" dirty="0">
                <a:latin typeface="Cambria" panose="02040503050406030204" pitchFamily="18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2212499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3C19A-6E1C-C648-A827-1DE9ED4D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Servlets Architecture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009132-692F-7B42-967A-4CEF97EC8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35811"/>
            <a:ext cx="9793225" cy="3584925"/>
          </a:xfrm>
        </p:spPr>
      </p:pic>
    </p:spTree>
    <p:extLst>
      <p:ext uri="{BB962C8B-B14F-4D97-AF65-F5344CB8AC3E}">
        <p14:creationId xmlns:p14="http://schemas.microsoft.com/office/powerpoint/2010/main" val="502602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3C19A-6E1C-C648-A827-1DE9ED4D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Servlets Module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F3C0F-D48F-2241-AC32-3385D906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11023600" cy="46482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vi-V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7BA25-65A7-9149-BB77-9747F0247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51" y="1676400"/>
            <a:ext cx="10721150" cy="465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17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3C19A-6E1C-C648-A827-1DE9ED4D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F3C0F-D48F-2241-AC32-3385D906F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vi-VN" sz="2800" dirty="0"/>
              <a:t>Tạo và trả về toàn bộ nội dung HTML động dựa theo request từ client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800" dirty="0"/>
              <a:t>Đọc dữ liệu từ HTML form, sử dụng session, cookies…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800" dirty="0"/>
              <a:t>Tương tác với các đối tượng server khác như databases, applications</a:t>
            </a:r>
          </a:p>
        </p:txBody>
      </p:sp>
    </p:spTree>
    <p:extLst>
      <p:ext uri="{BB962C8B-B14F-4D97-AF65-F5344CB8AC3E}">
        <p14:creationId xmlns:p14="http://schemas.microsoft.com/office/powerpoint/2010/main" val="1400344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3C19A-6E1C-C648-A827-1DE9ED4D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đời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Servlet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B3480-CE63-4B45-BA3E-E3F442F34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1676400"/>
            <a:ext cx="9258300" cy="465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35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3C19A-6E1C-C648-A827-1DE9ED4D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HelloWorld Servlet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F3C0F-D48F-2241-AC32-3385D906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636"/>
            <a:ext cx="8562975" cy="51101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rgbClr val="757575"/>
                </a:solidFill>
                <a:latin typeface="Helvetica" pitchFamily="2" charset="0"/>
              </a:rPr>
              <a:t>@</a:t>
            </a:r>
            <a:r>
              <a:rPr lang="en-US" sz="1600" dirty="0" err="1">
                <a:solidFill>
                  <a:srgbClr val="757575"/>
                </a:solidFill>
                <a:latin typeface="Helvetica" pitchFamily="2" charset="0"/>
              </a:rPr>
              <a:t>WebServlet</a:t>
            </a:r>
            <a:r>
              <a:rPr lang="en-US" sz="1600" dirty="0">
                <a:latin typeface="Helvetica" pitchFamily="2" charset="0"/>
              </a:rPr>
              <a:t>(</a:t>
            </a:r>
            <a:r>
              <a:rPr lang="en-US" sz="1600" dirty="0">
                <a:solidFill>
                  <a:srgbClr val="3833FF"/>
                </a:solidFill>
                <a:latin typeface="Helvetica" pitchFamily="2" charset="0"/>
              </a:rPr>
              <a:t>"/</a:t>
            </a:r>
            <a:r>
              <a:rPr lang="en-US" sz="1600" dirty="0" err="1">
                <a:solidFill>
                  <a:srgbClr val="3833FF"/>
                </a:solidFill>
                <a:latin typeface="Helvetica" pitchFamily="2" charset="0"/>
              </a:rPr>
              <a:t>HelloWorldServlet</a:t>
            </a:r>
            <a:r>
              <a:rPr lang="en-US" sz="1600" dirty="0">
                <a:solidFill>
                  <a:srgbClr val="3833FF"/>
                </a:solidFill>
                <a:latin typeface="Helvetica" pitchFamily="2" charset="0"/>
              </a:rPr>
              <a:t>"</a:t>
            </a:r>
            <a:r>
              <a:rPr lang="en-US" sz="1600" dirty="0">
                <a:latin typeface="Helvetica" pitchFamily="2" charset="0"/>
              </a:rPr>
              <a:t>)</a:t>
            </a:r>
            <a:br>
              <a:rPr lang="en-US" sz="1600" dirty="0">
                <a:latin typeface="Helvetica" pitchFamily="2" charset="0"/>
              </a:rPr>
            </a:br>
            <a:r>
              <a:rPr lang="en-US" sz="1600" dirty="0">
                <a:solidFill>
                  <a:srgbClr val="911966"/>
                </a:solidFill>
                <a:latin typeface="Helvetica" pitchFamily="2" charset="0"/>
              </a:rPr>
              <a:t>public class </a:t>
            </a:r>
            <a:r>
              <a:rPr lang="en-US" sz="1600" dirty="0" err="1">
                <a:latin typeface="Helvetica" pitchFamily="2" charset="0"/>
              </a:rPr>
              <a:t>HelloWorldServlet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>
                <a:solidFill>
                  <a:srgbClr val="911966"/>
                </a:solidFill>
                <a:latin typeface="Helvetica" pitchFamily="2" charset="0"/>
              </a:rPr>
              <a:t>extends </a:t>
            </a:r>
            <a:r>
              <a:rPr lang="en-US" sz="1600" dirty="0" err="1">
                <a:latin typeface="Helvetica" pitchFamily="2" charset="0"/>
              </a:rPr>
              <a:t>HttpServlet</a:t>
            </a:r>
            <a:r>
              <a:rPr lang="en-US" sz="1600" dirty="0">
                <a:latin typeface="Helvetica" pitchFamily="2" charset="0"/>
              </a:rPr>
              <a:t> { 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911966"/>
                </a:solidFill>
                <a:latin typeface="Helvetica" pitchFamily="2" charset="0"/>
              </a:rPr>
              <a:t>    protected void </a:t>
            </a:r>
            <a:r>
              <a:rPr lang="en-US" sz="1600" dirty="0" err="1">
                <a:latin typeface="Helvetica" pitchFamily="2" charset="0"/>
              </a:rPr>
              <a:t>doGet</a:t>
            </a:r>
            <a:r>
              <a:rPr lang="en-US" sz="1600" dirty="0">
                <a:latin typeface="Helvetica" pitchFamily="2" charset="0"/>
              </a:rPr>
              <a:t>(</a:t>
            </a:r>
            <a:r>
              <a:rPr lang="en-US" sz="1600" dirty="0" err="1">
                <a:latin typeface="Helvetica" pitchFamily="2" charset="0"/>
              </a:rPr>
              <a:t>HttpServletRequest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>
                <a:solidFill>
                  <a:srgbClr val="7C4F4C"/>
                </a:solidFill>
                <a:latin typeface="Helvetica" pitchFamily="2" charset="0"/>
              </a:rPr>
              <a:t>request</a:t>
            </a:r>
            <a:r>
              <a:rPr lang="en-US" sz="1600" dirty="0">
                <a:latin typeface="Helvetica" pitchFamily="2" charset="0"/>
              </a:rPr>
              <a:t>, </a:t>
            </a:r>
            <a:r>
              <a:rPr lang="en-US" sz="1600" dirty="0" err="1">
                <a:latin typeface="Helvetica" pitchFamily="2" charset="0"/>
              </a:rPr>
              <a:t>HttpServletResponse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>
                <a:solidFill>
                  <a:srgbClr val="7C4F4C"/>
                </a:solidFill>
                <a:latin typeface="Helvetica" pitchFamily="2" charset="0"/>
              </a:rPr>
              <a:t>response</a:t>
            </a:r>
            <a:r>
              <a:rPr lang="en-US" sz="1600" dirty="0">
                <a:latin typeface="Helvetica" pitchFamily="2" charset="0"/>
              </a:rPr>
              <a:t>) </a:t>
            </a:r>
            <a:r>
              <a:rPr lang="en-US" sz="1600" dirty="0">
                <a:solidFill>
                  <a:srgbClr val="911966"/>
                </a:solidFill>
                <a:latin typeface="Helvetica" pitchFamily="2" charset="0"/>
              </a:rPr>
              <a:t>throws </a:t>
            </a:r>
            <a:r>
              <a:rPr lang="en-US" sz="1600" dirty="0" err="1">
                <a:latin typeface="Helvetica" pitchFamily="2" charset="0"/>
              </a:rPr>
              <a:t>ServletException</a:t>
            </a:r>
            <a:r>
              <a:rPr lang="en-US" sz="1600" dirty="0">
                <a:latin typeface="Helvetica" pitchFamily="2" charset="0"/>
              </a:rPr>
              <a:t>, </a:t>
            </a:r>
            <a:r>
              <a:rPr lang="en-US" sz="1600" dirty="0" err="1">
                <a:latin typeface="Helvetica" pitchFamily="2" charset="0"/>
              </a:rPr>
              <a:t>IOException</a:t>
            </a:r>
            <a:r>
              <a:rPr lang="en-US" sz="1600" dirty="0">
                <a:latin typeface="Helvetica" pitchFamily="2" charset="0"/>
              </a:rPr>
              <a:t> { 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4C8E70"/>
                </a:solidFill>
                <a:latin typeface="Helvetica" pitchFamily="2" charset="0"/>
              </a:rPr>
              <a:t>        // Step 1: set the content type 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4C8E70"/>
                </a:solidFill>
                <a:latin typeface="Helvetica" pitchFamily="2" charset="0"/>
              </a:rPr>
              <a:t>        </a:t>
            </a:r>
            <a:r>
              <a:rPr lang="en-US" sz="1600" dirty="0" err="1">
                <a:solidFill>
                  <a:srgbClr val="7C4F4C"/>
                </a:solidFill>
                <a:latin typeface="Helvetica" pitchFamily="2" charset="0"/>
              </a:rPr>
              <a:t>response</a:t>
            </a:r>
            <a:r>
              <a:rPr lang="en-US" sz="1600" dirty="0" err="1">
                <a:latin typeface="Helvetica" pitchFamily="2" charset="0"/>
              </a:rPr>
              <a:t>.setContentType</a:t>
            </a:r>
            <a:r>
              <a:rPr lang="en-US" sz="1600" dirty="0">
                <a:latin typeface="Helvetica" pitchFamily="2" charset="0"/>
              </a:rPr>
              <a:t>(</a:t>
            </a:r>
            <a:r>
              <a:rPr lang="en-US" sz="1600" dirty="0">
                <a:solidFill>
                  <a:srgbClr val="3833FF"/>
                </a:solidFill>
                <a:latin typeface="Helvetica" pitchFamily="2" charset="0"/>
              </a:rPr>
              <a:t>"text/html"</a:t>
            </a:r>
            <a:r>
              <a:rPr lang="en-US" sz="1600" dirty="0">
                <a:latin typeface="Helvetica" pitchFamily="2" charset="0"/>
              </a:rPr>
              <a:t>);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4C8E70"/>
                </a:solidFill>
                <a:latin typeface="Helvetica" pitchFamily="2" charset="0"/>
              </a:rPr>
              <a:t>      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4C8E70"/>
                </a:solidFill>
                <a:latin typeface="Helvetica" pitchFamily="2" charset="0"/>
              </a:rPr>
              <a:t>        // Step 2: get the </a:t>
            </a:r>
            <a:r>
              <a:rPr lang="en-US" sz="1600" dirty="0" err="1">
                <a:solidFill>
                  <a:srgbClr val="4C8E70"/>
                </a:solidFill>
                <a:latin typeface="Helvetica" pitchFamily="2" charset="0"/>
              </a:rPr>
              <a:t>printwriter</a:t>
            </a:r>
            <a:r>
              <a:rPr lang="en-US" sz="1600" dirty="0">
                <a:solidFill>
                  <a:srgbClr val="4C8E70"/>
                </a:solidFill>
                <a:latin typeface="Helvetica" pitchFamily="2" charset="0"/>
              </a:rPr>
              <a:t> 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latin typeface="Helvetica" pitchFamily="2" charset="0"/>
              </a:rPr>
              <a:t>        </a:t>
            </a:r>
            <a:r>
              <a:rPr lang="en-US" sz="1600" dirty="0" err="1">
                <a:latin typeface="Helvetica" pitchFamily="2" charset="0"/>
              </a:rPr>
              <a:t>PrintWriter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>
                <a:solidFill>
                  <a:srgbClr val="7C4F4C"/>
                </a:solidFill>
                <a:latin typeface="Helvetica" pitchFamily="2" charset="0"/>
              </a:rPr>
              <a:t>out </a:t>
            </a:r>
            <a:r>
              <a:rPr lang="en-US" sz="1600" dirty="0">
                <a:latin typeface="Helvetica" pitchFamily="2" charset="0"/>
              </a:rPr>
              <a:t>= </a:t>
            </a:r>
            <a:r>
              <a:rPr lang="en-US" sz="1600" dirty="0" err="1">
                <a:solidFill>
                  <a:srgbClr val="7C4F4C"/>
                </a:solidFill>
                <a:latin typeface="Helvetica" pitchFamily="2" charset="0"/>
              </a:rPr>
              <a:t>response</a:t>
            </a:r>
            <a:r>
              <a:rPr lang="en-US" sz="1600" dirty="0" err="1">
                <a:latin typeface="Helvetica" pitchFamily="2" charset="0"/>
              </a:rPr>
              <a:t>.getWriter</a:t>
            </a:r>
            <a:r>
              <a:rPr lang="en-US" sz="1600" dirty="0">
                <a:latin typeface="Helvetica" pitchFamily="2" charset="0"/>
              </a:rPr>
              <a:t>(); </a:t>
            </a:r>
          </a:p>
          <a:p>
            <a:pPr marL="0" indent="0">
              <a:buNone/>
            </a:pPr>
            <a:endParaRPr lang="en-US" sz="1600" dirty="0">
              <a:solidFill>
                <a:srgbClr val="4C8E70"/>
              </a:solidFill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4C8E70"/>
                </a:solidFill>
                <a:latin typeface="Helvetica" pitchFamily="2" charset="0"/>
              </a:rPr>
              <a:t>        // Step 3: generate HTML content 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7C4F4C"/>
                </a:solidFill>
                <a:latin typeface="Helvetica" pitchFamily="2" charset="0"/>
              </a:rPr>
              <a:t>        </a:t>
            </a:r>
            <a:r>
              <a:rPr lang="en-US" sz="1600" dirty="0" err="1">
                <a:solidFill>
                  <a:srgbClr val="7C4F4C"/>
                </a:solidFill>
                <a:latin typeface="Helvetica" pitchFamily="2" charset="0"/>
              </a:rPr>
              <a:t>out</a:t>
            </a:r>
            <a:r>
              <a:rPr lang="en-US" sz="1600" dirty="0" err="1">
                <a:latin typeface="Helvetica" pitchFamily="2" charset="0"/>
              </a:rPr>
              <a:t>.println</a:t>
            </a:r>
            <a:r>
              <a:rPr lang="en-US" sz="1600" dirty="0">
                <a:latin typeface="Helvetica" pitchFamily="2" charset="0"/>
              </a:rPr>
              <a:t>(</a:t>
            </a:r>
            <a:r>
              <a:rPr lang="en-US" sz="1600" dirty="0">
                <a:solidFill>
                  <a:srgbClr val="3833FF"/>
                </a:solidFill>
                <a:latin typeface="Helvetica" pitchFamily="2" charset="0"/>
              </a:rPr>
              <a:t>"&lt;html&gt;&lt;body&gt;"</a:t>
            </a:r>
            <a:r>
              <a:rPr lang="en-US" sz="1600" dirty="0">
                <a:latin typeface="Helvetica" pitchFamily="2" charset="0"/>
              </a:rPr>
              <a:t>); 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7C4F4C"/>
                </a:solidFill>
                <a:latin typeface="Helvetica" pitchFamily="2" charset="0"/>
              </a:rPr>
              <a:t>        </a:t>
            </a:r>
            <a:r>
              <a:rPr lang="en-US" sz="1600" dirty="0" err="1">
                <a:solidFill>
                  <a:srgbClr val="7C4F4C"/>
                </a:solidFill>
                <a:latin typeface="Helvetica" pitchFamily="2" charset="0"/>
              </a:rPr>
              <a:t>out</a:t>
            </a:r>
            <a:r>
              <a:rPr lang="en-US" sz="1600" dirty="0" err="1">
                <a:latin typeface="Helvetica" pitchFamily="2" charset="0"/>
              </a:rPr>
              <a:t>.println</a:t>
            </a:r>
            <a:r>
              <a:rPr lang="en-US" sz="1600" dirty="0">
                <a:latin typeface="Helvetica" pitchFamily="2" charset="0"/>
              </a:rPr>
              <a:t>(</a:t>
            </a:r>
            <a:r>
              <a:rPr lang="en-US" sz="1600" dirty="0">
                <a:solidFill>
                  <a:srgbClr val="3833FF"/>
                </a:solidFill>
                <a:latin typeface="Helvetica" pitchFamily="2" charset="0"/>
              </a:rPr>
              <a:t>"&lt;h2&gt;Hello World&lt;/h2&gt;"</a:t>
            </a:r>
            <a:r>
              <a:rPr lang="en-US" sz="1600" dirty="0">
                <a:latin typeface="Helvetica" pitchFamily="2" charset="0"/>
              </a:rPr>
              <a:t>);</a:t>
            </a:r>
            <a:br>
              <a:rPr lang="en-US" sz="1600" dirty="0">
                <a:latin typeface="Helvetica" pitchFamily="2" charset="0"/>
              </a:rPr>
            </a:br>
            <a:r>
              <a:rPr lang="en-US" sz="1600" dirty="0">
                <a:latin typeface="Helvetica" pitchFamily="2" charset="0"/>
              </a:rPr>
              <a:t>        </a:t>
            </a:r>
            <a:r>
              <a:rPr lang="en-US" sz="1600" dirty="0" err="1">
                <a:solidFill>
                  <a:srgbClr val="7C4F4C"/>
                </a:solidFill>
                <a:latin typeface="Helvetica" pitchFamily="2" charset="0"/>
              </a:rPr>
              <a:t>out</a:t>
            </a:r>
            <a:r>
              <a:rPr lang="en-US" sz="1600" dirty="0" err="1">
                <a:latin typeface="Helvetica" pitchFamily="2" charset="0"/>
              </a:rPr>
              <a:t>.println</a:t>
            </a:r>
            <a:r>
              <a:rPr lang="en-US" sz="1600" dirty="0">
                <a:latin typeface="Helvetica" pitchFamily="2" charset="0"/>
              </a:rPr>
              <a:t>(</a:t>
            </a:r>
            <a:r>
              <a:rPr lang="en-US" sz="1600" dirty="0">
                <a:solidFill>
                  <a:srgbClr val="3833FF"/>
                </a:solidFill>
                <a:latin typeface="Helvetica" pitchFamily="2" charset="0"/>
              </a:rPr>
              <a:t>"&lt;</a:t>
            </a:r>
            <a:r>
              <a:rPr lang="en-US" sz="1600" dirty="0" err="1">
                <a:solidFill>
                  <a:srgbClr val="3833FF"/>
                </a:solidFill>
                <a:latin typeface="Helvetica" pitchFamily="2" charset="0"/>
              </a:rPr>
              <a:t>hr</a:t>
            </a:r>
            <a:r>
              <a:rPr lang="en-US" sz="1600" dirty="0">
                <a:solidFill>
                  <a:srgbClr val="3833FF"/>
                </a:solidFill>
                <a:latin typeface="Helvetica" pitchFamily="2" charset="0"/>
              </a:rPr>
              <a:t>&gt;"</a:t>
            </a:r>
            <a:r>
              <a:rPr lang="en-US" sz="1600" dirty="0">
                <a:latin typeface="Helvetica" pitchFamily="2" charset="0"/>
              </a:rPr>
              <a:t>);</a:t>
            </a:r>
            <a:br>
              <a:rPr lang="en-US" sz="1600" dirty="0">
                <a:latin typeface="Helvetica" pitchFamily="2" charset="0"/>
              </a:rPr>
            </a:br>
            <a:r>
              <a:rPr lang="en-US" sz="1600" dirty="0">
                <a:latin typeface="Helvetica" pitchFamily="2" charset="0"/>
              </a:rPr>
              <a:t>        </a:t>
            </a:r>
            <a:r>
              <a:rPr lang="en-US" sz="1600" dirty="0" err="1">
                <a:solidFill>
                  <a:srgbClr val="7C4F4C"/>
                </a:solidFill>
                <a:latin typeface="Helvetica" pitchFamily="2" charset="0"/>
              </a:rPr>
              <a:t>out</a:t>
            </a:r>
            <a:r>
              <a:rPr lang="en-US" sz="1600" dirty="0" err="1">
                <a:latin typeface="Helvetica" pitchFamily="2" charset="0"/>
              </a:rPr>
              <a:t>.println</a:t>
            </a:r>
            <a:r>
              <a:rPr lang="en-US" sz="1600" dirty="0">
                <a:latin typeface="Helvetica" pitchFamily="2" charset="0"/>
              </a:rPr>
              <a:t>(</a:t>
            </a:r>
            <a:r>
              <a:rPr lang="en-US" sz="1600" dirty="0">
                <a:solidFill>
                  <a:srgbClr val="3833FF"/>
                </a:solidFill>
                <a:latin typeface="Helvetica" pitchFamily="2" charset="0"/>
              </a:rPr>
              <a:t>"Time on the server is: " </a:t>
            </a:r>
            <a:r>
              <a:rPr lang="en-US" sz="1600" dirty="0">
                <a:latin typeface="Helvetica" pitchFamily="2" charset="0"/>
              </a:rPr>
              <a:t>+ </a:t>
            </a:r>
            <a:r>
              <a:rPr lang="en-US" sz="1600" dirty="0">
                <a:solidFill>
                  <a:srgbClr val="911966"/>
                </a:solidFill>
                <a:latin typeface="Helvetica" pitchFamily="2" charset="0"/>
              </a:rPr>
              <a:t>new </a:t>
            </a:r>
            <a:r>
              <a:rPr lang="en-US" sz="1600" dirty="0" err="1">
                <a:latin typeface="Helvetica" pitchFamily="2" charset="0"/>
              </a:rPr>
              <a:t>java.util.Date</a:t>
            </a:r>
            <a:r>
              <a:rPr lang="en-US" sz="1600" dirty="0">
                <a:latin typeface="Helvetica" pitchFamily="2" charset="0"/>
              </a:rPr>
              <a:t>()); 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7C4F4C"/>
                </a:solidFill>
                <a:latin typeface="Helvetica" pitchFamily="2" charset="0"/>
              </a:rPr>
              <a:t>        </a:t>
            </a:r>
            <a:r>
              <a:rPr lang="en-US" sz="1600" dirty="0" err="1">
                <a:solidFill>
                  <a:srgbClr val="7C4F4C"/>
                </a:solidFill>
                <a:latin typeface="Helvetica" pitchFamily="2" charset="0"/>
              </a:rPr>
              <a:t>out</a:t>
            </a:r>
            <a:r>
              <a:rPr lang="en-US" sz="1600" dirty="0" err="1">
                <a:latin typeface="Helvetica" pitchFamily="2" charset="0"/>
              </a:rPr>
              <a:t>.println</a:t>
            </a:r>
            <a:r>
              <a:rPr lang="en-US" sz="1600" dirty="0">
                <a:latin typeface="Helvetica" pitchFamily="2" charset="0"/>
              </a:rPr>
              <a:t>(</a:t>
            </a:r>
            <a:r>
              <a:rPr lang="en-US" sz="1600" dirty="0">
                <a:solidFill>
                  <a:srgbClr val="3833FF"/>
                </a:solidFill>
                <a:latin typeface="Helvetica" pitchFamily="2" charset="0"/>
              </a:rPr>
              <a:t>"&lt;/body&gt;&lt;/html&gt;"</a:t>
            </a:r>
            <a:r>
              <a:rPr lang="en-US" sz="1600" dirty="0">
                <a:latin typeface="Helvetica" pitchFamily="2" charset="0"/>
              </a:rPr>
              <a:t>); </a:t>
            </a:r>
          </a:p>
          <a:p>
            <a:pPr marL="0" indent="0">
              <a:buNone/>
            </a:pPr>
            <a:r>
              <a:rPr lang="en-US" sz="1600" dirty="0">
                <a:latin typeface="Helvetica" pitchFamily="2" charset="0"/>
              </a:rPr>
              <a:t>    } 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latin typeface="Helvetica" pitchFamily="2" charset="0"/>
              </a:rPr>
              <a:t>} 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A3F0B-F35E-3642-BD1F-485A9E16BFC7}"/>
              </a:ext>
            </a:extLst>
          </p:cNvPr>
          <p:cNvSpPr txBox="1"/>
          <p:nvPr/>
        </p:nvSpPr>
        <p:spPr>
          <a:xfrm>
            <a:off x="6835777" y="5157801"/>
            <a:ext cx="5141913" cy="1415772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Hello World</a:t>
            </a:r>
          </a:p>
          <a:p>
            <a:r>
              <a:rPr lang="en-US" dirty="0"/>
              <a:t>_____________________________________</a:t>
            </a:r>
          </a:p>
          <a:p>
            <a:endParaRPr lang="en-US" dirty="0"/>
          </a:p>
          <a:p>
            <a:r>
              <a:rPr lang="en-US" sz="1600" dirty="0"/>
              <a:t>Time on the server is:  Mon May 21 10:20:56 ICT 2018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02522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EB81C-9B47-4B49-8BCD-EC286EAE0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HTML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90140-73A1-7743-9D06-A6A24E11E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11220450" cy="466725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Helvetica" pitchFamily="2" charset="0"/>
              </a:rPr>
              <a:t>1. HTML Form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4C8E91"/>
                </a:solidFill>
                <a:latin typeface="Helvetica" pitchFamily="2" charset="0"/>
              </a:rPr>
              <a:t>&lt;form </a:t>
            </a:r>
            <a:r>
              <a:rPr lang="en-US" sz="2000" dirty="0">
                <a:solidFill>
                  <a:srgbClr val="911E91"/>
                </a:solidFill>
                <a:latin typeface="Helvetica" pitchFamily="2" charset="0"/>
              </a:rPr>
              <a:t>action</a:t>
            </a:r>
            <a:r>
              <a:rPr lang="en-US" sz="2000" dirty="0">
                <a:latin typeface="Helvetica" pitchFamily="2" charset="0"/>
              </a:rPr>
              <a:t>=</a:t>
            </a:r>
            <a:r>
              <a:rPr lang="en-US" sz="2000" i="1" dirty="0">
                <a:solidFill>
                  <a:srgbClr val="3833FF"/>
                </a:solidFill>
                <a:latin typeface="Helvetica" pitchFamily="2" charset="0"/>
              </a:rPr>
              <a:t>"</a:t>
            </a:r>
            <a:r>
              <a:rPr lang="en-US" sz="2000" i="1" dirty="0" err="1">
                <a:solidFill>
                  <a:srgbClr val="3833FF"/>
                </a:solidFill>
                <a:latin typeface="Helvetica" pitchFamily="2" charset="0"/>
              </a:rPr>
              <a:t>StudentServlet</a:t>
            </a:r>
            <a:r>
              <a:rPr lang="en-US" sz="2000" i="1" dirty="0">
                <a:solidFill>
                  <a:srgbClr val="3833FF"/>
                </a:solidFill>
                <a:latin typeface="Helvetica" pitchFamily="2" charset="0"/>
              </a:rPr>
              <a:t>" </a:t>
            </a:r>
            <a:r>
              <a:rPr lang="en-US" sz="2000" dirty="0">
                <a:solidFill>
                  <a:srgbClr val="911E91"/>
                </a:solidFill>
                <a:latin typeface="Helvetica" pitchFamily="2" charset="0"/>
              </a:rPr>
              <a:t>method</a:t>
            </a:r>
            <a:r>
              <a:rPr lang="en-US" sz="2000" dirty="0">
                <a:latin typeface="Helvetica" pitchFamily="2" charset="0"/>
              </a:rPr>
              <a:t>=</a:t>
            </a:r>
            <a:r>
              <a:rPr lang="en-US" sz="2000" i="1" dirty="0">
                <a:solidFill>
                  <a:srgbClr val="3833FF"/>
                </a:solidFill>
                <a:latin typeface="Helvetica" pitchFamily="2" charset="0"/>
              </a:rPr>
              <a:t>"GET"</a:t>
            </a:r>
            <a:r>
              <a:rPr lang="en-US" sz="2000" dirty="0">
                <a:solidFill>
                  <a:srgbClr val="008E91"/>
                </a:solidFill>
                <a:latin typeface="Helvetica" pitchFamily="2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latin typeface="Helvetica" pitchFamily="2" charset="0"/>
              </a:rPr>
              <a:t>First name: </a:t>
            </a:r>
            <a:r>
              <a:rPr lang="en-US" sz="2000" dirty="0">
                <a:solidFill>
                  <a:srgbClr val="008E91"/>
                </a:solidFill>
                <a:latin typeface="Helvetica" pitchFamily="2" charset="0"/>
              </a:rPr>
              <a:t>&lt;</a:t>
            </a:r>
            <a:r>
              <a:rPr lang="en-US" sz="2000" dirty="0">
                <a:solidFill>
                  <a:srgbClr val="4C8E91"/>
                </a:solidFill>
                <a:latin typeface="Helvetica" pitchFamily="2" charset="0"/>
              </a:rPr>
              <a:t>input </a:t>
            </a:r>
            <a:r>
              <a:rPr lang="en-US" sz="2000" dirty="0">
                <a:solidFill>
                  <a:srgbClr val="911E91"/>
                </a:solidFill>
                <a:latin typeface="Helvetica" pitchFamily="2" charset="0"/>
              </a:rPr>
              <a:t>type</a:t>
            </a:r>
            <a:r>
              <a:rPr lang="en-US" sz="2000" dirty="0">
                <a:latin typeface="Helvetica" pitchFamily="2" charset="0"/>
              </a:rPr>
              <a:t>=</a:t>
            </a:r>
            <a:r>
              <a:rPr lang="en-US" sz="2000" i="1" dirty="0">
                <a:solidFill>
                  <a:srgbClr val="3833FF"/>
                </a:solidFill>
                <a:latin typeface="Helvetica" pitchFamily="2" charset="0"/>
              </a:rPr>
              <a:t>"text" </a:t>
            </a:r>
            <a:r>
              <a:rPr lang="en-US" sz="2000" dirty="0">
                <a:solidFill>
                  <a:srgbClr val="911E91"/>
                </a:solidFill>
                <a:latin typeface="Helvetica" pitchFamily="2" charset="0"/>
              </a:rPr>
              <a:t>name</a:t>
            </a:r>
            <a:r>
              <a:rPr lang="en-US" sz="2000" dirty="0">
                <a:latin typeface="Helvetica" pitchFamily="2" charset="0"/>
              </a:rPr>
              <a:t>=</a:t>
            </a:r>
            <a:r>
              <a:rPr lang="en-US" sz="2000" i="1" dirty="0">
                <a:solidFill>
                  <a:srgbClr val="3833FF"/>
                </a:solidFill>
                <a:latin typeface="Helvetica" pitchFamily="2" charset="0"/>
              </a:rPr>
              <a:t>"</a:t>
            </a:r>
            <a:r>
              <a:rPr lang="en-US" sz="2000" i="1" dirty="0" err="1">
                <a:solidFill>
                  <a:srgbClr val="3833FF"/>
                </a:solidFill>
                <a:latin typeface="Helvetica" pitchFamily="2" charset="0"/>
              </a:rPr>
              <a:t>firstName</a:t>
            </a:r>
            <a:r>
              <a:rPr lang="en-US" sz="2000" i="1" dirty="0">
                <a:solidFill>
                  <a:srgbClr val="3833FF"/>
                </a:solidFill>
                <a:latin typeface="Helvetica" pitchFamily="2" charset="0"/>
              </a:rPr>
              <a:t>" </a:t>
            </a:r>
            <a:r>
              <a:rPr lang="en-US" sz="2000" dirty="0">
                <a:solidFill>
                  <a:srgbClr val="008E91"/>
                </a:solidFill>
                <a:latin typeface="Helvetica" pitchFamily="2" charset="0"/>
              </a:rPr>
              <a:t>/&gt;</a:t>
            </a:r>
          </a:p>
          <a:p>
            <a:pPr marL="0" indent="0">
              <a:buNone/>
            </a:pPr>
            <a:r>
              <a:rPr lang="en-US" sz="2000" dirty="0">
                <a:latin typeface="Helvetica" pitchFamily="2" charset="0"/>
              </a:rPr>
              <a:t>Last name: </a:t>
            </a:r>
            <a:r>
              <a:rPr lang="en-US" sz="2000" dirty="0">
                <a:solidFill>
                  <a:srgbClr val="008E91"/>
                </a:solidFill>
                <a:latin typeface="Helvetica" pitchFamily="2" charset="0"/>
              </a:rPr>
              <a:t>&lt;</a:t>
            </a:r>
            <a:r>
              <a:rPr lang="en-US" sz="2000" dirty="0">
                <a:solidFill>
                  <a:srgbClr val="4C8E91"/>
                </a:solidFill>
                <a:latin typeface="Helvetica" pitchFamily="2" charset="0"/>
              </a:rPr>
              <a:t>input </a:t>
            </a:r>
            <a:r>
              <a:rPr lang="en-US" sz="2000" dirty="0">
                <a:solidFill>
                  <a:srgbClr val="911E91"/>
                </a:solidFill>
                <a:latin typeface="Helvetica" pitchFamily="2" charset="0"/>
              </a:rPr>
              <a:t>type</a:t>
            </a:r>
            <a:r>
              <a:rPr lang="en-US" sz="2000" dirty="0">
                <a:latin typeface="Helvetica" pitchFamily="2" charset="0"/>
              </a:rPr>
              <a:t>=</a:t>
            </a:r>
            <a:r>
              <a:rPr lang="en-US" sz="2000" i="1" dirty="0">
                <a:solidFill>
                  <a:srgbClr val="3833FF"/>
                </a:solidFill>
                <a:latin typeface="Helvetica" pitchFamily="2" charset="0"/>
              </a:rPr>
              <a:t>"text" </a:t>
            </a:r>
            <a:r>
              <a:rPr lang="en-US" sz="2000" dirty="0">
                <a:solidFill>
                  <a:srgbClr val="911E91"/>
                </a:solidFill>
                <a:latin typeface="Helvetica" pitchFamily="2" charset="0"/>
              </a:rPr>
              <a:t>name</a:t>
            </a:r>
            <a:r>
              <a:rPr lang="en-US" sz="2000" dirty="0">
                <a:latin typeface="Helvetica" pitchFamily="2" charset="0"/>
              </a:rPr>
              <a:t>=</a:t>
            </a:r>
            <a:r>
              <a:rPr lang="en-US" sz="2000" i="1" dirty="0">
                <a:solidFill>
                  <a:srgbClr val="3833FF"/>
                </a:solidFill>
                <a:latin typeface="Helvetica" pitchFamily="2" charset="0"/>
              </a:rPr>
              <a:t>"</a:t>
            </a:r>
            <a:r>
              <a:rPr lang="en-US" sz="2000" i="1" dirty="0" err="1">
                <a:solidFill>
                  <a:srgbClr val="3833FF"/>
                </a:solidFill>
                <a:latin typeface="Helvetica" pitchFamily="2" charset="0"/>
              </a:rPr>
              <a:t>lastName</a:t>
            </a:r>
            <a:r>
              <a:rPr lang="en-US" sz="2000" i="1" dirty="0">
                <a:solidFill>
                  <a:srgbClr val="3833FF"/>
                </a:solidFill>
                <a:latin typeface="Helvetica" pitchFamily="2" charset="0"/>
              </a:rPr>
              <a:t>" </a:t>
            </a:r>
            <a:r>
              <a:rPr lang="en-US" sz="2000" dirty="0">
                <a:solidFill>
                  <a:srgbClr val="008E91"/>
                </a:solidFill>
                <a:latin typeface="Helvetica" pitchFamily="2" charset="0"/>
              </a:rPr>
              <a:t>/&gt;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E91"/>
                </a:solidFill>
                <a:latin typeface="Helvetica" pitchFamily="2" charset="0"/>
              </a:rPr>
              <a:t>&lt;</a:t>
            </a:r>
            <a:r>
              <a:rPr lang="en-US" sz="2000" dirty="0">
                <a:solidFill>
                  <a:srgbClr val="4C8E91"/>
                </a:solidFill>
                <a:latin typeface="Helvetica" pitchFamily="2" charset="0"/>
              </a:rPr>
              <a:t>input </a:t>
            </a:r>
            <a:r>
              <a:rPr lang="en-US" sz="2000" dirty="0">
                <a:solidFill>
                  <a:srgbClr val="911E91"/>
                </a:solidFill>
                <a:latin typeface="Helvetica" pitchFamily="2" charset="0"/>
              </a:rPr>
              <a:t>type</a:t>
            </a:r>
            <a:r>
              <a:rPr lang="en-US" sz="2000" dirty="0">
                <a:latin typeface="Helvetica" pitchFamily="2" charset="0"/>
              </a:rPr>
              <a:t>=</a:t>
            </a:r>
            <a:r>
              <a:rPr lang="en-US" sz="2000" i="1" dirty="0">
                <a:solidFill>
                  <a:srgbClr val="3833FF"/>
                </a:solidFill>
                <a:latin typeface="Helvetica" pitchFamily="2" charset="0"/>
              </a:rPr>
              <a:t>"submit" </a:t>
            </a:r>
            <a:r>
              <a:rPr lang="en-US" sz="2000" dirty="0">
                <a:solidFill>
                  <a:srgbClr val="911E91"/>
                </a:solidFill>
                <a:latin typeface="Helvetica" pitchFamily="2" charset="0"/>
              </a:rPr>
              <a:t>value</a:t>
            </a:r>
            <a:r>
              <a:rPr lang="en-US" sz="2000" dirty="0">
                <a:latin typeface="Helvetica" pitchFamily="2" charset="0"/>
              </a:rPr>
              <a:t>=</a:t>
            </a:r>
            <a:r>
              <a:rPr lang="en-US" sz="2000" i="1" dirty="0">
                <a:solidFill>
                  <a:srgbClr val="3833FF"/>
                </a:solidFill>
                <a:latin typeface="Helvetica" pitchFamily="2" charset="0"/>
              </a:rPr>
              <a:t>"Submit" </a:t>
            </a:r>
            <a:r>
              <a:rPr lang="en-US" sz="2000" dirty="0">
                <a:solidFill>
                  <a:srgbClr val="008E91"/>
                </a:solidFill>
                <a:latin typeface="Helvetica" pitchFamily="2" charset="0"/>
              </a:rPr>
              <a:t>/&gt; 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008E91"/>
                </a:solidFill>
                <a:latin typeface="Helvetica" pitchFamily="2" charset="0"/>
              </a:rPr>
              <a:t>&lt;/</a:t>
            </a:r>
            <a:r>
              <a:rPr lang="en-US" sz="2000" dirty="0">
                <a:solidFill>
                  <a:srgbClr val="4C8E91"/>
                </a:solidFill>
                <a:latin typeface="Helvetica" pitchFamily="2" charset="0"/>
              </a:rPr>
              <a:t>form</a:t>
            </a:r>
            <a:r>
              <a:rPr lang="en-US" sz="2000" dirty="0">
                <a:solidFill>
                  <a:srgbClr val="008E91"/>
                </a:solidFill>
                <a:latin typeface="Helvetica" pitchFamily="2" charset="0"/>
              </a:rPr>
              <a:t>&gt;</a:t>
            </a:r>
          </a:p>
          <a:p>
            <a:pPr marL="0" indent="0">
              <a:buNone/>
            </a:pPr>
            <a:endParaRPr lang="en-US" sz="2000" b="1" dirty="0">
              <a:solidFill>
                <a:srgbClr val="008E91"/>
              </a:solidFill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2000" b="1" dirty="0">
                <a:latin typeface="Helvetica" pitchFamily="2" charset="0"/>
              </a:rPr>
              <a:t>2. </a:t>
            </a:r>
            <a:r>
              <a:rPr lang="en-US" sz="2000" b="1" dirty="0" err="1">
                <a:latin typeface="Helvetica" pitchFamily="2" charset="0"/>
              </a:rPr>
              <a:t>doGet</a:t>
            </a:r>
            <a:r>
              <a:rPr lang="en-US" sz="2000" b="1" dirty="0">
                <a:latin typeface="Helvetica" pitchFamily="2" charset="0"/>
              </a:rPr>
              <a:t>() / </a:t>
            </a:r>
            <a:r>
              <a:rPr lang="en-US" sz="2000" b="1" dirty="0" err="1">
                <a:latin typeface="Helvetica" pitchFamily="2" charset="0"/>
              </a:rPr>
              <a:t>doPost</a:t>
            </a:r>
            <a:r>
              <a:rPr lang="en-US" sz="2000" b="1" dirty="0">
                <a:latin typeface="Helvetica" pitchFamily="2" charset="0"/>
              </a:rPr>
              <a:t>() method</a:t>
            </a:r>
            <a:endParaRPr lang="en-US" sz="2000" b="1" dirty="0">
              <a:solidFill>
                <a:srgbClr val="008E91"/>
              </a:solidFill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911966"/>
                </a:solidFill>
                <a:latin typeface="Helvetica" pitchFamily="2" charset="0"/>
              </a:rPr>
              <a:t>protected void </a:t>
            </a:r>
            <a:r>
              <a:rPr lang="en-US" sz="2000" dirty="0" err="1">
                <a:latin typeface="Helvetica" pitchFamily="2" charset="0"/>
              </a:rPr>
              <a:t>doGet</a:t>
            </a:r>
            <a:r>
              <a:rPr lang="en-US" sz="2000" dirty="0">
                <a:latin typeface="Helvetica" pitchFamily="2" charset="0"/>
              </a:rPr>
              <a:t>(</a:t>
            </a:r>
            <a:r>
              <a:rPr lang="en-US" sz="2000" dirty="0" err="1">
                <a:latin typeface="Helvetica" pitchFamily="2" charset="0"/>
              </a:rPr>
              <a:t>HttpServletRequest</a:t>
            </a:r>
            <a:r>
              <a:rPr lang="en-US" sz="2000" dirty="0">
                <a:latin typeface="Helvetica" pitchFamily="2" charset="0"/>
              </a:rPr>
              <a:t> </a:t>
            </a:r>
            <a:r>
              <a:rPr lang="en-US" sz="2000" dirty="0">
                <a:solidFill>
                  <a:srgbClr val="7C4F4C"/>
                </a:solidFill>
                <a:latin typeface="Helvetica" pitchFamily="2" charset="0"/>
              </a:rPr>
              <a:t>request</a:t>
            </a:r>
            <a:r>
              <a:rPr lang="en-US" sz="2000" dirty="0">
                <a:latin typeface="Helvetica" pitchFamily="2" charset="0"/>
              </a:rPr>
              <a:t>, </a:t>
            </a:r>
            <a:r>
              <a:rPr lang="en-US" sz="2000" dirty="0" err="1">
                <a:latin typeface="Helvetica" pitchFamily="2" charset="0"/>
              </a:rPr>
              <a:t>HttpServletResponse</a:t>
            </a:r>
            <a:r>
              <a:rPr lang="en-US" sz="2000" dirty="0">
                <a:latin typeface="Helvetica" pitchFamily="2" charset="0"/>
              </a:rPr>
              <a:t> </a:t>
            </a:r>
            <a:r>
              <a:rPr lang="en-US" sz="2000" dirty="0">
                <a:solidFill>
                  <a:srgbClr val="7C4F4C"/>
                </a:solidFill>
                <a:latin typeface="Helvetica" pitchFamily="2" charset="0"/>
              </a:rPr>
              <a:t>response</a:t>
            </a:r>
            <a:r>
              <a:rPr lang="en-US" sz="2000" dirty="0">
                <a:latin typeface="Helvetica" pitchFamily="2" charset="0"/>
              </a:rPr>
              <a:t>) </a:t>
            </a:r>
            <a:r>
              <a:rPr lang="en-US" sz="2000" dirty="0">
                <a:solidFill>
                  <a:srgbClr val="911966"/>
                </a:solidFill>
                <a:latin typeface="Helvetica" pitchFamily="2" charset="0"/>
              </a:rPr>
              <a:t>throws </a:t>
            </a:r>
            <a:r>
              <a:rPr lang="en-US" sz="2000" dirty="0" err="1">
                <a:latin typeface="Helvetica" pitchFamily="2" charset="0"/>
              </a:rPr>
              <a:t>ServletException</a:t>
            </a:r>
            <a:r>
              <a:rPr lang="en-US" sz="2000" dirty="0">
                <a:latin typeface="Helvetica" pitchFamily="2" charset="0"/>
              </a:rPr>
              <a:t>, </a:t>
            </a:r>
            <a:r>
              <a:rPr lang="en-US" sz="2000" dirty="0" err="1">
                <a:latin typeface="Helvetica" pitchFamily="2" charset="0"/>
              </a:rPr>
              <a:t>IOException</a:t>
            </a:r>
            <a:r>
              <a:rPr lang="en-US" sz="2000" dirty="0">
                <a:latin typeface="Helvetica" pitchFamily="2" charset="0"/>
              </a:rPr>
              <a:t> {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latin typeface="Helvetica" pitchFamily="2" charset="0"/>
              </a:rPr>
              <a:t>    </a:t>
            </a:r>
            <a:r>
              <a:rPr lang="en-US" sz="2000" dirty="0" err="1">
                <a:latin typeface="Helvetica" pitchFamily="2" charset="0"/>
              </a:rPr>
              <a:t>out.println</a:t>
            </a:r>
            <a:r>
              <a:rPr lang="en-US" sz="2000" dirty="0">
                <a:latin typeface="Helvetica" pitchFamily="2" charset="0"/>
              </a:rPr>
              <a:t>(”</a:t>
            </a:r>
            <a:r>
              <a:rPr lang="en-US" sz="2000" i="1" dirty="0">
                <a:solidFill>
                  <a:srgbClr val="3833FF"/>
                </a:solidFill>
                <a:latin typeface="Helvetica" pitchFamily="2" charset="0"/>
              </a:rPr>
              <a:t>Student Name: </a:t>
            </a:r>
            <a:r>
              <a:rPr lang="en-US" sz="2000" dirty="0">
                <a:latin typeface="Helvetica" pitchFamily="2" charset="0"/>
              </a:rPr>
              <a:t>" + </a:t>
            </a:r>
            <a:r>
              <a:rPr lang="en-US" sz="2000" dirty="0" err="1">
                <a:latin typeface="Helvetica" pitchFamily="2" charset="0"/>
              </a:rPr>
              <a:t>request.getParameter</a:t>
            </a:r>
            <a:r>
              <a:rPr lang="en-US" sz="2000" dirty="0">
                <a:latin typeface="Helvetica" pitchFamily="2" charset="0"/>
              </a:rPr>
              <a:t>("</a:t>
            </a:r>
            <a:r>
              <a:rPr lang="en-US" sz="2000" i="1" dirty="0" err="1">
                <a:solidFill>
                  <a:srgbClr val="3833FF"/>
                </a:solidFill>
                <a:latin typeface="Helvetica" pitchFamily="2" charset="0"/>
              </a:rPr>
              <a:t>firstName</a:t>
            </a:r>
            <a:r>
              <a:rPr lang="en-US" sz="2000" dirty="0">
                <a:latin typeface="Helvetica" pitchFamily="2" charset="0"/>
              </a:rPr>
              <a:t>") + " " + </a:t>
            </a:r>
            <a:r>
              <a:rPr lang="en-US" sz="2000" dirty="0" err="1">
                <a:latin typeface="Helvetica" pitchFamily="2" charset="0"/>
              </a:rPr>
              <a:t>request.getParameter</a:t>
            </a:r>
            <a:r>
              <a:rPr lang="en-US" sz="2000" dirty="0">
                <a:latin typeface="Helvetica" pitchFamily="2" charset="0"/>
              </a:rPr>
              <a:t>("</a:t>
            </a:r>
            <a:r>
              <a:rPr lang="en-US" sz="2000" i="1" dirty="0" err="1">
                <a:solidFill>
                  <a:srgbClr val="3833FF"/>
                </a:solidFill>
                <a:latin typeface="Helvetica" pitchFamily="2" charset="0"/>
              </a:rPr>
              <a:t>lastName</a:t>
            </a:r>
            <a:r>
              <a:rPr lang="en-US" sz="2000" dirty="0">
                <a:latin typeface="Helvetica" pitchFamily="2" charset="0"/>
              </a:rPr>
              <a:t>"));</a:t>
            </a:r>
          </a:p>
          <a:p>
            <a:pPr marL="0" indent="0">
              <a:buNone/>
            </a:pPr>
            <a:r>
              <a:rPr lang="en-US" sz="2000" dirty="0">
                <a:latin typeface="Helvetica" pitchFamily="2" charset="0"/>
              </a:rPr>
              <a:t>} 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B57FE6-D7F5-F648-8812-43812DE04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87" y="2262188"/>
            <a:ext cx="4559300" cy="1968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5" name="Picture 1" descr="page3image1830944">
            <a:extLst>
              <a:ext uri="{FF2B5EF4-FFF2-40B4-BE49-F238E27FC236}">
                <a16:creationId xmlns:a16="http://schemas.microsoft.com/office/drawing/2014/main" id="{D946B0A8-2C59-204F-AF13-FEBE0DA92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179800" cy="735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3image1830944">
            <a:extLst>
              <a:ext uri="{FF2B5EF4-FFF2-40B4-BE49-F238E27FC236}">
                <a16:creationId xmlns:a16="http://schemas.microsoft.com/office/drawing/2014/main" id="{BB58B511-BA0B-FC44-B4ED-2EC3E3DCE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179800" cy="735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3image1830944">
            <a:extLst>
              <a:ext uri="{FF2B5EF4-FFF2-40B4-BE49-F238E27FC236}">
                <a16:creationId xmlns:a16="http://schemas.microsoft.com/office/drawing/2014/main" id="{E46FC39B-6053-A842-8490-99DF9A804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179800" cy="735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476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3C19A-6E1C-C648-A827-1DE9ED4D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MỤC TIÊU MÔN HỌC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F3C0F-D48F-2241-AC32-3385D906F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Học</a:t>
            </a:r>
            <a:r>
              <a:rPr lang="en-US" sz="2800" dirty="0"/>
              <a:t> </a:t>
            </a:r>
            <a:r>
              <a:rPr lang="en-US" sz="2800" dirty="0" err="1"/>
              <a:t>cách</a:t>
            </a:r>
            <a:r>
              <a:rPr lang="en-US" sz="2800" dirty="0"/>
              <a:t> </a:t>
            </a:r>
            <a:r>
              <a:rPr lang="en-US" sz="2800" dirty="0" err="1"/>
              <a:t>xây</a:t>
            </a:r>
            <a:r>
              <a:rPr lang="en-US" sz="2800" dirty="0"/>
              <a:t> </a:t>
            </a:r>
            <a:r>
              <a:rPr lang="en-US" sz="2800" dirty="0" err="1"/>
              <a:t>dựng</a:t>
            </a:r>
            <a:r>
              <a:rPr lang="en-US" sz="2800" dirty="0"/>
              <a:t> </a:t>
            </a:r>
            <a:r>
              <a:rPr lang="en-US" sz="2800" dirty="0" err="1"/>
              <a:t>ứng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web </a:t>
            </a:r>
            <a:r>
              <a:rPr lang="en-US" sz="2800" dirty="0" err="1"/>
              <a:t>trên</a:t>
            </a:r>
            <a:r>
              <a:rPr lang="en-US" sz="2800" dirty="0"/>
              <a:t> </a:t>
            </a:r>
            <a:r>
              <a:rPr lang="en-US" sz="2800" dirty="0" err="1"/>
              <a:t>nền</a:t>
            </a:r>
            <a:r>
              <a:rPr lang="en-US" sz="2800" dirty="0"/>
              <a:t> </a:t>
            </a:r>
            <a:r>
              <a:rPr lang="en-US" sz="2800" dirty="0" err="1"/>
              <a:t>tảng</a:t>
            </a:r>
            <a:r>
              <a:rPr lang="en-US" sz="2800" dirty="0"/>
              <a:t> JSP, Servlet </a:t>
            </a:r>
            <a:r>
              <a:rPr lang="en-US" sz="2800" dirty="0" err="1"/>
              <a:t>và</a:t>
            </a:r>
            <a:r>
              <a:rPr lang="en-US" sz="2800" dirty="0"/>
              <a:t> Database MySQL</a:t>
            </a:r>
          </a:p>
          <a:p>
            <a:pPr lvl="1"/>
            <a:r>
              <a:rPr lang="en-US" sz="2600" dirty="0"/>
              <a:t>CRUD</a:t>
            </a:r>
          </a:p>
          <a:p>
            <a:pPr lvl="1"/>
            <a:r>
              <a:rPr lang="en-US" sz="2600" dirty="0"/>
              <a:t>Landing page with pagination</a:t>
            </a:r>
          </a:p>
          <a:p>
            <a:pPr lvl="1"/>
            <a:r>
              <a:rPr lang="en-US" sz="2600" dirty="0"/>
              <a:t>Multilingual</a:t>
            </a:r>
          </a:p>
        </p:txBody>
      </p:sp>
    </p:spTree>
    <p:extLst>
      <p:ext uri="{BB962C8B-B14F-4D97-AF65-F5344CB8AC3E}">
        <p14:creationId xmlns:p14="http://schemas.microsoft.com/office/powerpoint/2010/main" val="1551053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"/>
          <p:cNvSpPr txBox="1">
            <a:spLocks/>
          </p:cNvSpPr>
          <p:nvPr/>
        </p:nvSpPr>
        <p:spPr bwMode="auto">
          <a:xfrm>
            <a:off x="2061275" y="2895601"/>
            <a:ext cx="79971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vi-VN" kern="0" dirty="0">
                <a:solidFill>
                  <a:srgbClr val="002060"/>
                </a:solidFill>
                <a:latin typeface="Cambria" panose="02040503050406030204" pitchFamily="18" charset="0"/>
              </a:rPr>
              <a:t>JSP</a:t>
            </a:r>
            <a:endParaRPr lang="en-US" kern="0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10201" y="1752600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Cambria" panose="02040503050406030204" pitchFamily="18" charset="0"/>
              </a:rPr>
              <a:t>Phần</a:t>
            </a:r>
            <a:r>
              <a:rPr lang="en-US" sz="2800" b="1" dirty="0">
                <a:latin typeface="Cambria" panose="02040503050406030204" pitchFamily="18" charset="0"/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1083694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3C19A-6E1C-C648-A827-1DE9ED4D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JSP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F3C0F-D48F-2241-AC32-3385D906F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vi-VN" sz="2800" dirty="0"/>
              <a:t>Kiến trúc JSP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800" dirty="0"/>
              <a:t>Các đối tượng sẵn có trong JSP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800" dirty="0"/>
              <a:t>JSP Scritping Elements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800" dirty="0"/>
              <a:t>JSP Standard Actions Elements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800" dirty="0"/>
              <a:t>JSP Expression Language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800" dirty="0"/>
              <a:t>JSTL</a:t>
            </a:r>
          </a:p>
        </p:txBody>
      </p:sp>
    </p:spTree>
    <p:extLst>
      <p:ext uri="{BB962C8B-B14F-4D97-AF65-F5344CB8AC3E}">
        <p14:creationId xmlns:p14="http://schemas.microsoft.com/office/powerpoint/2010/main" val="1855966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"/>
          <p:cNvSpPr txBox="1">
            <a:spLocks/>
          </p:cNvSpPr>
          <p:nvPr/>
        </p:nvSpPr>
        <p:spPr bwMode="auto">
          <a:xfrm>
            <a:off x="2061275" y="2895601"/>
            <a:ext cx="79971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vi-VN" kern="0" dirty="0">
                <a:solidFill>
                  <a:srgbClr val="002060"/>
                </a:solidFill>
                <a:latin typeface="Cambria" panose="02040503050406030204" pitchFamily="18" charset="0"/>
              </a:rPr>
              <a:t>JSP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80B694E-BD0D-7849-9909-6D4473DBD7AE}"/>
              </a:ext>
            </a:extLst>
          </p:cNvPr>
          <p:cNvSpPr txBox="1">
            <a:spLocks/>
          </p:cNvSpPr>
          <p:nvPr/>
        </p:nvSpPr>
        <p:spPr bwMode="auto">
          <a:xfrm>
            <a:off x="2061274" y="3831294"/>
            <a:ext cx="79971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vi-VN" sz="4000" kern="0" dirty="0">
                <a:solidFill>
                  <a:srgbClr val="002060"/>
                </a:solidFill>
                <a:latin typeface="Cambria" panose="02040503050406030204" pitchFamily="18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165435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6A20F-1249-1041-854E-BDFD41817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JSP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18B471-BD2E-324E-9C93-6F8C412AB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95" y="1856398"/>
            <a:ext cx="9088810" cy="4648200"/>
          </a:xfrm>
        </p:spPr>
      </p:pic>
    </p:spTree>
    <p:extLst>
      <p:ext uri="{BB962C8B-B14F-4D97-AF65-F5344CB8AC3E}">
        <p14:creationId xmlns:p14="http://schemas.microsoft.com/office/powerpoint/2010/main" val="2019214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3C19A-6E1C-C648-A827-1DE9ED4D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JSP to Servlets transition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928AFF-F6FE-894C-9A31-CC47A171A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483" y="1676400"/>
            <a:ext cx="8099833" cy="4648200"/>
          </a:xfrm>
        </p:spPr>
      </p:pic>
    </p:spTree>
    <p:extLst>
      <p:ext uri="{BB962C8B-B14F-4D97-AF65-F5344CB8AC3E}">
        <p14:creationId xmlns:p14="http://schemas.microsoft.com/office/powerpoint/2010/main" val="12256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3C19A-6E1C-C648-A827-1DE9ED4D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JSP Structure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7BFB9-E28C-B948-948B-A7473E9D8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7129670" cy="4648200"/>
          </a:xfrm>
        </p:spPr>
        <p:txBody>
          <a:bodyPr/>
          <a:lstStyle/>
          <a:p>
            <a:r>
              <a:rPr lang="en-US" dirty="0"/>
              <a:t>JSP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HTML </a:t>
            </a:r>
            <a:r>
              <a:rPr lang="en-US" dirty="0" err="1"/>
              <a:t>nhúng</a:t>
            </a:r>
            <a:r>
              <a:rPr lang="en-US" dirty="0"/>
              <a:t> code Java</a:t>
            </a:r>
          </a:p>
          <a:p>
            <a:r>
              <a:rPr lang="en-US" dirty="0"/>
              <a:t>JSP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code Java</a:t>
            </a:r>
          </a:p>
          <a:p>
            <a:r>
              <a:rPr lang="en-US" dirty="0"/>
              <a:t>JSP file </a:t>
            </a:r>
            <a:r>
              <a:rPr lang="en-US" dirty="0" err="1"/>
              <a:t>nằm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Webcontent</a:t>
            </a:r>
            <a:endParaRPr lang="en-US" dirty="0"/>
          </a:p>
          <a:p>
            <a:r>
              <a:rPr lang="en-US" dirty="0"/>
              <a:t>JSP file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đuôi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.</a:t>
            </a:r>
            <a:r>
              <a:rPr lang="en-US" dirty="0" err="1"/>
              <a:t>jsp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D89BBD-82C2-9A4F-874B-DFD41F05B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270" y="1676400"/>
            <a:ext cx="3893929" cy="2838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9E94DD-4162-AE48-ADA5-F87E0B24E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899" y="4794678"/>
            <a:ext cx="48133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27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3C19A-6E1C-C648-A827-1DE9ED4D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JSP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E93740-9B12-5340-9B44-56F1D9AAE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15078-32CB-DE4E-A4EF-8C942AEA3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788" y="1676400"/>
            <a:ext cx="8959224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09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"/>
          <p:cNvSpPr txBox="1">
            <a:spLocks/>
          </p:cNvSpPr>
          <p:nvPr/>
        </p:nvSpPr>
        <p:spPr bwMode="auto">
          <a:xfrm>
            <a:off x="2061275" y="2895601"/>
            <a:ext cx="79971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vi-VN" kern="0" dirty="0">
                <a:solidFill>
                  <a:srgbClr val="002060"/>
                </a:solidFill>
                <a:latin typeface="Cambria" panose="02040503050406030204" pitchFamily="18" charset="0"/>
              </a:rPr>
              <a:t>JSP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80B694E-BD0D-7849-9909-6D4473DBD7AE}"/>
              </a:ext>
            </a:extLst>
          </p:cNvPr>
          <p:cNvSpPr txBox="1">
            <a:spLocks/>
          </p:cNvSpPr>
          <p:nvPr/>
        </p:nvSpPr>
        <p:spPr bwMode="auto">
          <a:xfrm>
            <a:off x="2061274" y="3831294"/>
            <a:ext cx="79971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vi-VN" sz="4000" kern="0" dirty="0">
                <a:solidFill>
                  <a:srgbClr val="002060"/>
                </a:solidFill>
                <a:latin typeface="Cambria" panose="02040503050406030204" pitchFamily="18" charset="0"/>
              </a:rPr>
              <a:t>JSP Implicit Objects</a:t>
            </a:r>
          </a:p>
        </p:txBody>
      </p:sp>
    </p:spTree>
    <p:extLst>
      <p:ext uri="{BB962C8B-B14F-4D97-AF65-F5344CB8AC3E}">
        <p14:creationId xmlns:p14="http://schemas.microsoft.com/office/powerpoint/2010/main" val="388330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00A17-9C05-A34D-A2CE-56D54795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JSP Implicit Objects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773676-7D19-704E-874E-E4A5AAC47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JSP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(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).</a:t>
            </a:r>
          </a:p>
          <a:p>
            <a:endParaRPr lang="en-US" sz="2400" dirty="0"/>
          </a:p>
          <a:p>
            <a:endParaRPr lang="en-US" sz="2800" dirty="0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580FDC7B-B4D7-7943-8F93-1A21F5455F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4445971"/>
              </p:ext>
            </p:extLst>
          </p:nvPr>
        </p:nvGraphicFramePr>
        <p:xfrm>
          <a:off x="954157" y="3074505"/>
          <a:ext cx="9700590" cy="368558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49153">
                  <a:extLst>
                    <a:ext uri="{9D8B030D-6E8A-4147-A177-3AD203B41FA5}">
                      <a16:colId xmlns:a16="http://schemas.microsoft.com/office/drawing/2014/main" val="2876507950"/>
                    </a:ext>
                  </a:extLst>
                </a:gridCol>
                <a:gridCol w="2562603">
                  <a:extLst>
                    <a:ext uri="{9D8B030D-6E8A-4147-A177-3AD203B41FA5}">
                      <a16:colId xmlns:a16="http://schemas.microsoft.com/office/drawing/2014/main" val="4130872395"/>
                    </a:ext>
                  </a:extLst>
                </a:gridCol>
                <a:gridCol w="5088834">
                  <a:extLst>
                    <a:ext uri="{9D8B030D-6E8A-4147-A177-3AD203B41FA5}">
                      <a16:colId xmlns:a16="http://schemas.microsoft.com/office/drawing/2014/main" val="798754460"/>
                    </a:ext>
                  </a:extLst>
                </a:gridCol>
              </a:tblGrid>
              <a:tr h="615753">
                <a:tc>
                  <a:txBody>
                    <a:bodyPr/>
                    <a:lstStyle/>
                    <a:p>
                      <a:r>
                        <a:rPr lang="en-US" sz="2400" dirty="0" err="1"/>
                        <a:t>Đối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Tượng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Loại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Ý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nghĩa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899598"/>
                  </a:ext>
                </a:extLst>
              </a:tr>
              <a:tr h="86205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request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400" b="0" i="1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HttpServletRequest</a:t>
                      </a:r>
                      <a:endParaRPr lang="en-US" sz="2400" b="0" i="1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Được sử dụng để truy vấn các thông tin liên quan đến client như </a:t>
                      </a:r>
                      <a:r>
                        <a:rPr lang="vi-VN" sz="2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parameter</a:t>
                      </a:r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vi-VN" sz="2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 header information</a:t>
                      </a:r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vi-VN" sz="2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 remote address</a:t>
                      </a:r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vi-VN" sz="2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 server name</a:t>
                      </a:r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vi-VN" sz="2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 server port</a:t>
                      </a:r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vi-VN" sz="2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 content type</a:t>
                      </a:r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vi-VN" sz="2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 character encoding</a:t>
                      </a:r>
                      <a:r>
                        <a:rPr lang="vi-VN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4361167"/>
                  </a:ext>
                </a:extLst>
              </a:tr>
              <a:tr h="123150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response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400" b="0" i="1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HttpServletRequest</a:t>
                      </a:r>
                      <a:endParaRPr lang="en-US" sz="2400" b="0" i="1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Được sử dụng tương tác kết quả trả về cho client, như điều hướng trang URL, gửi thông báo lỗi…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44848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46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00A17-9C05-A34D-A2CE-56D54795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JSP Implicit Objects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773676-7D19-704E-874E-E4A5AAC47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80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B90CDE6C-9E8B-404E-99E8-00F0448964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146239"/>
              </p:ext>
            </p:extLst>
          </p:nvPr>
        </p:nvGraphicFramePr>
        <p:xfrm>
          <a:off x="1072323" y="1676400"/>
          <a:ext cx="9688443" cy="39429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82912">
                  <a:extLst>
                    <a:ext uri="{9D8B030D-6E8A-4147-A177-3AD203B41FA5}">
                      <a16:colId xmlns:a16="http://schemas.microsoft.com/office/drawing/2014/main" val="2876507950"/>
                    </a:ext>
                  </a:extLst>
                </a:gridCol>
                <a:gridCol w="2107095">
                  <a:extLst>
                    <a:ext uri="{9D8B030D-6E8A-4147-A177-3AD203B41FA5}">
                      <a16:colId xmlns:a16="http://schemas.microsoft.com/office/drawing/2014/main" val="2786982934"/>
                    </a:ext>
                  </a:extLst>
                </a:gridCol>
                <a:gridCol w="5698436">
                  <a:extLst>
                    <a:ext uri="{9D8B030D-6E8A-4147-A177-3AD203B41FA5}">
                      <a16:colId xmlns:a16="http://schemas.microsoft.com/office/drawing/2014/main" val="798754460"/>
                    </a:ext>
                  </a:extLst>
                </a:gridCol>
              </a:tblGrid>
              <a:tr h="615753">
                <a:tc>
                  <a:txBody>
                    <a:bodyPr/>
                    <a:lstStyle/>
                    <a:p>
                      <a:r>
                        <a:rPr lang="en-US" sz="2400" dirty="0" err="1"/>
                        <a:t>Đối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Tượng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Loại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Ý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nghĩa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899598"/>
                  </a:ext>
                </a:extLst>
              </a:tr>
              <a:tr h="40466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out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400" b="0" i="1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JspWriter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Chuẩn bị dữ liệu output dạng HTML để gửi cho client.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38445487"/>
                  </a:ext>
                </a:extLst>
              </a:tr>
              <a:tr h="86205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session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400" b="0" i="1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HttpSession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 phép thao tác tới các phiên làm việc của client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3465847"/>
                  </a:ext>
                </a:extLst>
              </a:tr>
              <a:tr h="86205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application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400" b="0" i="1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ServletContext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Thao tác tới các thuộc tính của ứng dụng thực thi (application).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46452023"/>
                  </a:ext>
                </a:extLst>
              </a:tr>
              <a:tr h="86205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config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400" b="0" i="1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ServletConfig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 phép lấy thông tin cấu hình của trang JSP hiện tại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144622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612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3C19A-6E1C-C648-A827-1DE9ED4D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NỘI DUNG MÔN HỌC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F3C0F-D48F-2241-AC32-3385D906F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vi-VN" sz="2800" dirty="0"/>
              <a:t>Lập trình Web với JSP &amp; Servlets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800" dirty="0"/>
              <a:t>Cài đặt môi trường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800" dirty="0"/>
              <a:t>Giới thiệu Servlets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800" dirty="0"/>
              <a:t>Giới thiệu JSP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800" dirty="0"/>
              <a:t>Mô hình ứng dụng JSP</a:t>
            </a:r>
          </a:p>
        </p:txBody>
      </p:sp>
    </p:spTree>
    <p:extLst>
      <p:ext uri="{BB962C8B-B14F-4D97-AF65-F5344CB8AC3E}">
        <p14:creationId xmlns:p14="http://schemas.microsoft.com/office/powerpoint/2010/main" val="836853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00A17-9C05-A34D-A2CE-56D54795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JSP Implicit Objects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773676-7D19-704E-874E-E4A5AAC47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80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B90CDE6C-9E8B-404E-99E8-00F0448964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3578776"/>
              </p:ext>
            </p:extLst>
          </p:nvPr>
        </p:nvGraphicFramePr>
        <p:xfrm>
          <a:off x="1085575" y="1683026"/>
          <a:ext cx="9622182" cy="344666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56408">
                  <a:extLst>
                    <a:ext uri="{9D8B030D-6E8A-4147-A177-3AD203B41FA5}">
                      <a16:colId xmlns:a16="http://schemas.microsoft.com/office/drawing/2014/main" val="2876507950"/>
                    </a:ext>
                  </a:extLst>
                </a:gridCol>
                <a:gridCol w="2040834">
                  <a:extLst>
                    <a:ext uri="{9D8B030D-6E8A-4147-A177-3AD203B41FA5}">
                      <a16:colId xmlns:a16="http://schemas.microsoft.com/office/drawing/2014/main" val="3561282189"/>
                    </a:ext>
                  </a:extLst>
                </a:gridCol>
                <a:gridCol w="5724940">
                  <a:extLst>
                    <a:ext uri="{9D8B030D-6E8A-4147-A177-3AD203B41FA5}">
                      <a16:colId xmlns:a16="http://schemas.microsoft.com/office/drawing/2014/main" val="798754460"/>
                    </a:ext>
                  </a:extLst>
                </a:gridCol>
              </a:tblGrid>
              <a:tr h="615753">
                <a:tc>
                  <a:txBody>
                    <a:bodyPr/>
                    <a:lstStyle/>
                    <a:p>
                      <a:r>
                        <a:rPr lang="en-US" sz="2400" dirty="0" err="1"/>
                        <a:t>Đối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Tượng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Loại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Ý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nghĩa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899598"/>
                  </a:ext>
                </a:extLst>
              </a:tr>
              <a:tr h="86205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err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pageContext</a:t>
                      </a:r>
                      <a:endParaRPr lang="en-US" sz="24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400" b="0" i="1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pageContext</a:t>
                      </a:r>
                      <a:endParaRPr lang="en-US" sz="2400" b="0" i="1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Liên quan tới đối tượng, cho phép đặt, lấy hoặc xoá các thuộc tính của trang JSP qua các đối tượng page, request, session, application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956467921"/>
                  </a:ext>
                </a:extLst>
              </a:tr>
              <a:tr h="86205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page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1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Được sử dụng để gọi các phương thức được định nghĩa bởi lớp Servlet đã được phiên dịch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88786840"/>
                  </a:ext>
                </a:extLst>
              </a:tr>
              <a:tr h="86205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exception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400" b="0" i="1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Exception</a:t>
                      </a:r>
                      <a:endParaRPr lang="en-US" sz="2400" b="0" i="1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Đối tượng cho phép truy xuất dữ liệu của các ngoại lệ (exception) từ trang JSP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50432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543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00A17-9C05-A34D-A2CE-56D54795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JSP Elements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773676-7D19-704E-874E-E4A5AAC47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Có</a:t>
            </a:r>
            <a:r>
              <a:rPr lang="en-US" sz="2800" dirty="0"/>
              <a:t> 3 </a:t>
            </a:r>
            <a:r>
              <a:rPr lang="en-US" sz="2800" dirty="0" err="1"/>
              <a:t>nhóm</a:t>
            </a:r>
            <a:r>
              <a:rPr lang="en-US" sz="2800" dirty="0"/>
              <a:t> </a:t>
            </a:r>
            <a:r>
              <a:rPr lang="en-US" sz="2800" dirty="0" err="1"/>
              <a:t>thành</a:t>
            </a:r>
            <a:r>
              <a:rPr lang="en-US" sz="2800" dirty="0"/>
              <a:t> </a:t>
            </a:r>
            <a:r>
              <a:rPr lang="en-US" sz="2800" dirty="0" err="1"/>
              <a:t>phần</a:t>
            </a:r>
            <a:r>
              <a:rPr lang="en-US" sz="2800" dirty="0"/>
              <a:t> </a:t>
            </a:r>
            <a:r>
              <a:rPr lang="en-US" sz="2800" dirty="0" err="1"/>
              <a:t>sử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ngôn</a:t>
            </a:r>
            <a:r>
              <a:rPr lang="en-US" sz="2800" dirty="0"/>
              <a:t> </a:t>
            </a:r>
            <a:r>
              <a:rPr lang="en-US" sz="2800" dirty="0" err="1"/>
              <a:t>ngữ</a:t>
            </a:r>
            <a:r>
              <a:rPr lang="en-US" sz="2800" dirty="0"/>
              <a:t> </a:t>
            </a:r>
            <a:r>
              <a:rPr lang="en-US" sz="2800" dirty="0" err="1"/>
              <a:t>lập</a:t>
            </a:r>
            <a:r>
              <a:rPr lang="en-US" sz="2800" dirty="0"/>
              <a:t> </a:t>
            </a:r>
            <a:r>
              <a:rPr lang="en-US" sz="2800" dirty="0" err="1"/>
              <a:t>trình</a:t>
            </a:r>
            <a:r>
              <a:rPr lang="en-US" sz="2800" dirty="0"/>
              <a:t> JSP</a:t>
            </a:r>
          </a:p>
          <a:p>
            <a:pPr lvl="1"/>
            <a:r>
              <a:rPr lang="en-US" sz="2400" dirty="0"/>
              <a:t>JSP Scripting elements</a:t>
            </a:r>
          </a:p>
          <a:p>
            <a:pPr lvl="1"/>
            <a:r>
              <a:rPr lang="en-US" sz="2400" dirty="0"/>
              <a:t>JSP Directive elements</a:t>
            </a:r>
          </a:p>
          <a:p>
            <a:pPr lvl="1"/>
            <a:r>
              <a:rPr lang="en-US" sz="2400" dirty="0"/>
              <a:t>JSP Standard Action elements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6039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"/>
          <p:cNvSpPr txBox="1">
            <a:spLocks/>
          </p:cNvSpPr>
          <p:nvPr/>
        </p:nvSpPr>
        <p:spPr bwMode="auto">
          <a:xfrm>
            <a:off x="2061275" y="2895601"/>
            <a:ext cx="79971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vi-VN" kern="0" dirty="0">
                <a:solidFill>
                  <a:srgbClr val="002060"/>
                </a:solidFill>
                <a:latin typeface="Cambria" panose="02040503050406030204" pitchFamily="18" charset="0"/>
              </a:rPr>
              <a:t>JSP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80B694E-BD0D-7849-9909-6D4473DBD7AE}"/>
              </a:ext>
            </a:extLst>
          </p:cNvPr>
          <p:cNvSpPr txBox="1">
            <a:spLocks/>
          </p:cNvSpPr>
          <p:nvPr/>
        </p:nvSpPr>
        <p:spPr bwMode="auto">
          <a:xfrm>
            <a:off x="2061274" y="3831294"/>
            <a:ext cx="79971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vi-VN" sz="4000" kern="0" dirty="0">
                <a:solidFill>
                  <a:srgbClr val="002060"/>
                </a:solidFill>
                <a:latin typeface="Cambria" panose="02040503050406030204" pitchFamily="18" charset="0"/>
              </a:rPr>
              <a:t>JSP Scripting Elements</a:t>
            </a:r>
          </a:p>
        </p:txBody>
      </p:sp>
    </p:spTree>
    <p:extLst>
      <p:ext uri="{BB962C8B-B14F-4D97-AF65-F5344CB8AC3E}">
        <p14:creationId xmlns:p14="http://schemas.microsoft.com/office/powerpoint/2010/main" val="298710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00A17-9C05-A34D-A2CE-56D54795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JSP Scripting Elements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C270B96-AD58-9744-8266-D5B771812C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96684"/>
              </p:ext>
            </p:extLst>
          </p:nvPr>
        </p:nvGraphicFramePr>
        <p:xfrm>
          <a:off x="628651" y="1676400"/>
          <a:ext cx="10644188" cy="38404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497886">
                  <a:extLst>
                    <a:ext uri="{9D8B030D-6E8A-4147-A177-3AD203B41FA5}">
                      <a16:colId xmlns:a16="http://schemas.microsoft.com/office/drawing/2014/main" val="2876507950"/>
                    </a:ext>
                  </a:extLst>
                </a:gridCol>
                <a:gridCol w="4462306">
                  <a:extLst>
                    <a:ext uri="{9D8B030D-6E8A-4147-A177-3AD203B41FA5}">
                      <a16:colId xmlns:a16="http://schemas.microsoft.com/office/drawing/2014/main" val="798754460"/>
                    </a:ext>
                  </a:extLst>
                </a:gridCol>
                <a:gridCol w="3683996">
                  <a:extLst>
                    <a:ext uri="{9D8B030D-6E8A-4147-A177-3AD203B41FA5}">
                      <a16:colId xmlns:a16="http://schemas.microsoft.com/office/drawing/2014/main" val="4157672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Thành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phần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Ý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nghĩa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Cú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pháp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899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JSP Expression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Hiển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thị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kết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quả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biểu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thức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trong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kết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quả</a:t>
                      </a:r>
                      <a:r>
                        <a:rPr lang="en-US" sz="1800" dirty="0"/>
                        <a:t> HTML </a:t>
                      </a:r>
                      <a:r>
                        <a:rPr lang="en-US" sz="1800" dirty="0" err="1"/>
                        <a:t>trả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về</a:t>
                      </a:r>
                      <a:r>
                        <a:rPr lang="en-US" sz="1800" dirty="0"/>
                        <a:t> client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&lt;%= </a:t>
                      </a:r>
                      <a:r>
                        <a:rPr lang="en-US" sz="1800" dirty="0" err="1"/>
                        <a:t>biểu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thức</a:t>
                      </a:r>
                      <a:r>
                        <a:rPr lang="en-US" sz="1800" dirty="0"/>
                        <a:t> %&gt;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6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JSP </a:t>
                      </a:r>
                      <a:r>
                        <a:rPr lang="en-US" sz="2000" b="1" dirty="0" err="1"/>
                        <a:t>Scriptlet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Viết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câu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lệnh</a:t>
                      </a:r>
                      <a:r>
                        <a:rPr lang="en-US" sz="1800" dirty="0"/>
                        <a:t> 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&lt;% </a:t>
                      </a:r>
                    </a:p>
                    <a:p>
                      <a:r>
                        <a:rPr lang="en-US" sz="1800" dirty="0"/>
                        <a:t>// </a:t>
                      </a:r>
                      <a:r>
                        <a:rPr lang="en-US" sz="1800" dirty="0" err="1"/>
                        <a:t>Các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câu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lệnh</a:t>
                      </a:r>
                      <a:endParaRPr lang="en-US" sz="1800" dirty="0"/>
                    </a:p>
                    <a:p>
                      <a:r>
                        <a:rPr lang="en-US" sz="1800" dirty="0"/>
                        <a:t>%&gt;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84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JSP Declaration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Khai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báo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biến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hoặc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phương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thức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dùng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trong</a:t>
                      </a:r>
                      <a:r>
                        <a:rPr lang="en-US" sz="1800" dirty="0"/>
                        <a:t> file JSP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&lt;%!</a:t>
                      </a:r>
                    </a:p>
                    <a:p>
                      <a:r>
                        <a:rPr lang="en-US" sz="1800" dirty="0"/>
                        <a:t>// </a:t>
                      </a:r>
                      <a:r>
                        <a:rPr lang="en-US" sz="1800" dirty="0" err="1"/>
                        <a:t>Khai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báo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biến</a:t>
                      </a:r>
                      <a:endParaRPr lang="en-US" sz="1800" dirty="0"/>
                    </a:p>
                    <a:p>
                      <a:r>
                        <a:rPr lang="en-US" sz="1800" dirty="0"/>
                        <a:t>// </a:t>
                      </a:r>
                      <a:r>
                        <a:rPr lang="en-US" sz="1800" dirty="0" err="1"/>
                        <a:t>Khai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báo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phương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thức</a:t>
                      </a:r>
                      <a:endParaRPr lang="en-US" sz="1800" dirty="0"/>
                    </a:p>
                    <a:p>
                      <a:r>
                        <a:rPr lang="en-US" sz="1800" dirty="0"/>
                        <a:t>%&gt;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445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JSP Comment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Comment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&lt;%--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Chú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thích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--%&gt;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65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7313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D4720-C2FB-314A-8241-069F08B75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JSP Scripting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AD23B-4A85-CF48-82AA-65F0797A8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JSP Expression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JSP</a:t>
            </a:r>
          </a:p>
          <a:p>
            <a:pPr marL="0" indent="0">
              <a:buNone/>
            </a:pPr>
            <a:r>
              <a:rPr lang="en-US" dirty="0" err="1"/>
              <a:t>Bây</a:t>
            </a:r>
            <a:r>
              <a:rPr lang="en-US" dirty="0"/>
              <a:t>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&lt;%= new </a:t>
            </a:r>
            <a:r>
              <a:rPr lang="en-US" dirty="0" err="1">
                <a:solidFill>
                  <a:schemeClr val="tx2"/>
                </a:solidFill>
              </a:rPr>
              <a:t>java.util.Date</a:t>
            </a:r>
            <a:r>
              <a:rPr lang="en-US" dirty="0">
                <a:solidFill>
                  <a:schemeClr val="tx2"/>
                </a:solidFill>
              </a:rPr>
              <a:t>() %&gt;</a:t>
            </a:r>
          </a:p>
          <a:p>
            <a:pPr marL="0" indent="0">
              <a:buNone/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3 + 4 = </a:t>
            </a:r>
            <a:r>
              <a:rPr lang="en-US" dirty="0">
                <a:solidFill>
                  <a:schemeClr val="tx2"/>
                </a:solidFill>
              </a:rPr>
              <a:t>&lt;%= 3+4 %&gt;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HTML output</a:t>
            </a:r>
          </a:p>
          <a:p>
            <a:pPr marL="0" indent="0">
              <a:buNone/>
            </a:pPr>
            <a:r>
              <a:rPr lang="en-US" dirty="0" err="1"/>
              <a:t>Bây</a:t>
            </a:r>
            <a:r>
              <a:rPr lang="en-US" dirty="0"/>
              <a:t>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Thu May 17 08:57:21 ICT 2018</a:t>
            </a:r>
          </a:p>
          <a:p>
            <a:pPr marL="0" indent="0">
              <a:buNone/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3 + 4 = </a:t>
            </a:r>
            <a:r>
              <a:rPr lang="en-US" dirty="0">
                <a:solidFill>
                  <a:schemeClr val="tx2"/>
                </a:solidFill>
              </a:rPr>
              <a:t>7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126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D4720-C2FB-314A-8241-069F08B75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JSP Scripting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AD23B-4A85-CF48-82AA-65F0797A8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10999304" cy="4648200"/>
          </a:xfrm>
        </p:spPr>
        <p:txBody>
          <a:bodyPr/>
          <a:lstStyle/>
          <a:p>
            <a:r>
              <a:rPr lang="en-US" dirty="0"/>
              <a:t>JSP </a:t>
            </a:r>
            <a:r>
              <a:rPr lang="en-US" dirty="0" err="1"/>
              <a:t>Scriptlet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JSP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&lt;%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for</a:t>
            </a:r>
            <a:r>
              <a:rPr lang="en-US" sz="2000" dirty="0"/>
              <a:t> (</a:t>
            </a:r>
            <a:r>
              <a:rPr lang="en-US" sz="2000" dirty="0" err="1">
                <a:solidFill>
                  <a:srgbClr val="C00000"/>
                </a:solidFill>
              </a:rPr>
              <a:t>int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=1; </a:t>
            </a:r>
            <a:r>
              <a:rPr lang="en-US" sz="2000" dirty="0" err="1"/>
              <a:t>i</a:t>
            </a:r>
            <a:r>
              <a:rPr lang="en-US" sz="2000" dirty="0"/>
              <a:t> &lt;= 5; </a:t>
            </a:r>
            <a:r>
              <a:rPr lang="en-US" sz="2000" dirty="0" err="1"/>
              <a:t>i</a:t>
            </a:r>
            <a:r>
              <a:rPr lang="en-US" sz="2000" dirty="0"/>
              <a:t>++) { </a:t>
            </a:r>
          </a:p>
          <a:p>
            <a:pPr marL="0" indent="0">
              <a:buNone/>
            </a:pPr>
            <a:r>
              <a:rPr lang="en-US" sz="2000" dirty="0"/>
              <a:t>    </a:t>
            </a:r>
            <a:r>
              <a:rPr lang="en-US" sz="2000" dirty="0" err="1"/>
              <a:t>out.println</a:t>
            </a:r>
            <a:r>
              <a:rPr lang="en-US" sz="2000" dirty="0"/>
              <a:t>("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br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/&gt;</a:t>
            </a:r>
            <a:r>
              <a:rPr 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Lần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lặp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thứ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en-US" sz="2000" dirty="0"/>
              <a:t>" + </a:t>
            </a:r>
            <a:r>
              <a:rPr lang="en-US" sz="2000" dirty="0" err="1"/>
              <a:t>i</a:t>
            </a:r>
            <a:r>
              <a:rPr lang="en-US" sz="2000" dirty="0"/>
              <a:t>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r>
              <a:rPr lang="en-US" sz="2000" dirty="0"/>
              <a:t>%&gt;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8DAA46-58B5-524B-96FF-B91458163806}"/>
              </a:ext>
            </a:extLst>
          </p:cNvPr>
          <p:cNvSpPr txBox="1">
            <a:spLocks/>
          </p:cNvSpPr>
          <p:nvPr/>
        </p:nvSpPr>
        <p:spPr bwMode="gray">
          <a:xfrm>
            <a:off x="6109252" y="1676400"/>
            <a:ext cx="5499652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kern="0" dirty="0"/>
          </a:p>
          <a:p>
            <a:pPr marL="0" indent="0">
              <a:buFont typeface="Wingdings" pitchFamily="2" charset="2"/>
              <a:buNone/>
            </a:pPr>
            <a:r>
              <a:rPr lang="en-US" kern="0" dirty="0">
                <a:solidFill>
                  <a:srgbClr val="C00000"/>
                </a:solidFill>
              </a:rPr>
              <a:t>HTML output</a:t>
            </a:r>
          </a:p>
          <a:p>
            <a:pPr marL="0" indent="0">
              <a:buFont typeface="Wingdings" pitchFamily="2" charset="2"/>
              <a:buNone/>
            </a:pPr>
            <a:endParaRPr lang="en-US" sz="2000" kern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kern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Lần</a:t>
            </a:r>
            <a:r>
              <a:rPr 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kern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lặp</a:t>
            </a:r>
            <a:r>
              <a:rPr 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kern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thứ</a:t>
            </a:r>
            <a:r>
              <a:rPr 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1</a:t>
            </a:r>
          </a:p>
          <a:p>
            <a:pPr marL="0" indent="0">
              <a:buFont typeface="Wingdings" pitchFamily="2" charset="2"/>
              <a:buNone/>
            </a:pPr>
            <a:r>
              <a:rPr lang="en-US" sz="2000" kern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Lần</a:t>
            </a:r>
            <a:r>
              <a:rPr 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kern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lặp</a:t>
            </a:r>
            <a:r>
              <a:rPr 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kern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thứ</a:t>
            </a:r>
            <a:r>
              <a:rPr 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2</a:t>
            </a:r>
          </a:p>
          <a:p>
            <a:pPr marL="0" indent="0">
              <a:buFont typeface="Wingdings" pitchFamily="2" charset="2"/>
              <a:buNone/>
            </a:pPr>
            <a:r>
              <a:rPr lang="en-US" sz="2000" kern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Lần</a:t>
            </a:r>
            <a:r>
              <a:rPr 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kern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lặp</a:t>
            </a:r>
            <a:r>
              <a:rPr 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kern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thứ</a:t>
            </a:r>
            <a:r>
              <a:rPr 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3</a:t>
            </a:r>
          </a:p>
          <a:p>
            <a:pPr marL="0" indent="0">
              <a:buFont typeface="Wingdings" pitchFamily="2" charset="2"/>
              <a:buNone/>
            </a:pPr>
            <a:r>
              <a:rPr lang="en-US" sz="2000" kern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Lần</a:t>
            </a:r>
            <a:r>
              <a:rPr 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kern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lặp</a:t>
            </a:r>
            <a:r>
              <a:rPr 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kern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thứ</a:t>
            </a:r>
            <a:r>
              <a:rPr 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4</a:t>
            </a:r>
          </a:p>
          <a:p>
            <a:pPr marL="0" indent="0">
              <a:buFont typeface="Wingdings" pitchFamily="2" charset="2"/>
              <a:buNone/>
            </a:pPr>
            <a:r>
              <a:rPr lang="en-US" sz="2000" kern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Lần</a:t>
            </a:r>
            <a:r>
              <a:rPr 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kern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lặp</a:t>
            </a:r>
            <a:r>
              <a:rPr 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kern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thứ</a:t>
            </a:r>
            <a:r>
              <a:rPr 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5</a:t>
            </a:r>
            <a:endParaRPr lang="en-US" sz="1800" kern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en-US" kern="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271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D4720-C2FB-314A-8241-069F08B75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JSP Scripting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AD23B-4A85-CF48-82AA-65F0797A8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10999304" cy="4648200"/>
          </a:xfrm>
        </p:spPr>
        <p:txBody>
          <a:bodyPr/>
          <a:lstStyle/>
          <a:p>
            <a:r>
              <a:rPr lang="en-US" dirty="0"/>
              <a:t>JSP Declaration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JSP</a:t>
            </a:r>
          </a:p>
          <a:p>
            <a:pPr marL="0" indent="0">
              <a:buNone/>
            </a:pPr>
            <a:r>
              <a:rPr lang="en-US" sz="1600" dirty="0"/>
              <a:t>&lt;%!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C00000"/>
                </a:solidFill>
              </a:rPr>
              <a:t>int</a:t>
            </a:r>
            <a:r>
              <a:rPr lang="en-US" sz="1600" dirty="0"/>
              <a:t> </a:t>
            </a:r>
            <a:r>
              <a:rPr lang="en-US" sz="1600" dirty="0" err="1"/>
              <a:t>soA</a:t>
            </a:r>
            <a:r>
              <a:rPr lang="en-US" sz="1600" dirty="0"/>
              <a:t>, </a:t>
            </a:r>
            <a:r>
              <a:rPr lang="en-US" sz="1600" dirty="0" err="1"/>
              <a:t>soB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C00000"/>
                </a:solidFill>
              </a:rPr>
              <a:t>int</a:t>
            </a:r>
            <a:r>
              <a:rPr lang="en-US" sz="1600" dirty="0"/>
              <a:t> </a:t>
            </a:r>
            <a:r>
              <a:rPr lang="en-US" sz="1600" dirty="0" err="1"/>
              <a:t>tinhTong</a:t>
            </a:r>
            <a:r>
              <a:rPr lang="en-US" sz="1600" dirty="0"/>
              <a:t> (</a:t>
            </a:r>
            <a:r>
              <a:rPr lang="en-US" sz="1600" dirty="0" err="1">
                <a:solidFill>
                  <a:srgbClr val="C00000"/>
                </a:solidFill>
              </a:rPr>
              <a:t>int</a:t>
            </a:r>
            <a:r>
              <a:rPr lang="en-US" sz="1600" dirty="0"/>
              <a:t> a, </a:t>
            </a:r>
            <a:r>
              <a:rPr lang="en-US" sz="1600" dirty="0" err="1">
                <a:solidFill>
                  <a:srgbClr val="C00000"/>
                </a:solidFill>
              </a:rPr>
              <a:t>int</a:t>
            </a:r>
            <a:r>
              <a:rPr lang="en-US" sz="1600" dirty="0"/>
              <a:t> b) {</a:t>
            </a:r>
          </a:p>
          <a:p>
            <a:pPr marL="0" indent="0">
              <a:buNone/>
            </a:pPr>
            <a:r>
              <a:rPr lang="en-US" sz="1600" dirty="0"/>
              <a:t>    </a:t>
            </a:r>
            <a:r>
              <a:rPr lang="en-US" sz="1600" dirty="0">
                <a:solidFill>
                  <a:srgbClr val="C00000"/>
                </a:solidFill>
              </a:rPr>
              <a:t>return</a:t>
            </a:r>
            <a:r>
              <a:rPr lang="en-US" sz="1600" dirty="0"/>
              <a:t> a + b;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  <a:p>
            <a:pPr marL="0" indent="0">
              <a:buNone/>
            </a:pPr>
            <a:r>
              <a:rPr lang="en-US" sz="1600" dirty="0"/>
              <a:t>%&gt;</a:t>
            </a:r>
          </a:p>
          <a:p>
            <a:pPr marL="0" indent="0">
              <a:buNone/>
            </a:pPr>
            <a:r>
              <a:rPr lang="en-US" sz="1600" dirty="0"/>
              <a:t>&lt;%</a:t>
            </a:r>
          </a:p>
          <a:p>
            <a:pPr marL="0" indent="0">
              <a:buNone/>
            </a:pPr>
            <a:r>
              <a:rPr lang="en-US" sz="1600" dirty="0" err="1"/>
              <a:t>soA</a:t>
            </a:r>
            <a:r>
              <a:rPr lang="en-US" sz="1600" dirty="0"/>
              <a:t> = 10;</a:t>
            </a:r>
          </a:p>
          <a:p>
            <a:pPr marL="0" indent="0">
              <a:buNone/>
            </a:pPr>
            <a:r>
              <a:rPr lang="en-US" sz="1600" dirty="0" err="1"/>
              <a:t>soB</a:t>
            </a:r>
            <a:r>
              <a:rPr lang="en-US" sz="1600" dirty="0"/>
              <a:t> = 20;</a:t>
            </a:r>
          </a:p>
          <a:p>
            <a:pPr marL="0" indent="0">
              <a:buNone/>
            </a:pPr>
            <a:r>
              <a:rPr lang="en-US" sz="1600" dirty="0"/>
              <a:t>%&gt;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600" dirty="0" err="1"/>
              <a:t>Tổng</a:t>
            </a:r>
            <a:r>
              <a:rPr lang="en-US" sz="1600" dirty="0"/>
              <a:t> &lt;%=</a:t>
            </a:r>
            <a:r>
              <a:rPr lang="en-US" sz="1600" dirty="0" err="1"/>
              <a:t>soA</a:t>
            </a:r>
            <a:r>
              <a:rPr lang="en-US" sz="1600" dirty="0"/>
              <a:t>%&gt; + &lt;%=</a:t>
            </a:r>
            <a:r>
              <a:rPr lang="en-US" sz="1600" dirty="0" err="1"/>
              <a:t>soB</a:t>
            </a:r>
            <a:r>
              <a:rPr lang="en-US" sz="1600" dirty="0"/>
              <a:t>%&gt; = &lt;%= </a:t>
            </a:r>
            <a:r>
              <a:rPr lang="en-US" sz="1600" dirty="0" err="1"/>
              <a:t>tinhTong</a:t>
            </a:r>
            <a:r>
              <a:rPr lang="en-US" sz="1600" dirty="0"/>
              <a:t>(</a:t>
            </a:r>
            <a:r>
              <a:rPr lang="en-US" sz="1600" dirty="0" err="1"/>
              <a:t>soA</a:t>
            </a:r>
            <a:r>
              <a:rPr lang="en-US" sz="1600" dirty="0"/>
              <a:t>, </a:t>
            </a:r>
            <a:r>
              <a:rPr lang="en-US" sz="1600" dirty="0" err="1"/>
              <a:t>soB</a:t>
            </a:r>
            <a:r>
              <a:rPr lang="en-US" sz="1600" dirty="0"/>
              <a:t>) %&gt;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8DAA46-58B5-524B-96FF-B91458163806}"/>
              </a:ext>
            </a:extLst>
          </p:cNvPr>
          <p:cNvSpPr txBox="1">
            <a:spLocks/>
          </p:cNvSpPr>
          <p:nvPr/>
        </p:nvSpPr>
        <p:spPr bwMode="gray">
          <a:xfrm>
            <a:off x="7036904" y="1676400"/>
            <a:ext cx="45720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kern="0" dirty="0"/>
          </a:p>
          <a:p>
            <a:pPr marL="0" indent="0">
              <a:buFont typeface="Wingdings" pitchFamily="2" charset="2"/>
              <a:buNone/>
            </a:pPr>
            <a:r>
              <a:rPr lang="en-US" kern="0" dirty="0">
                <a:solidFill>
                  <a:srgbClr val="C00000"/>
                </a:solidFill>
              </a:rPr>
              <a:t>HTML output</a:t>
            </a:r>
          </a:p>
          <a:p>
            <a:pPr marL="0" indent="0">
              <a:buFont typeface="Wingdings" pitchFamily="2" charset="2"/>
              <a:buNone/>
            </a:pPr>
            <a:endParaRPr lang="en-US" sz="2000" kern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kern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Tổng</a:t>
            </a:r>
            <a:r>
              <a:rPr 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10 + 20 = 30</a:t>
            </a:r>
            <a:endParaRPr lang="en-US" sz="1600" dirty="0"/>
          </a:p>
          <a:p>
            <a:pPr marL="0" indent="0">
              <a:buFont typeface="Wingdings" pitchFamily="2" charset="2"/>
              <a:buNone/>
            </a:pPr>
            <a:endParaRPr lang="en-US" sz="1800" kern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en-US" kern="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904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D4720-C2FB-314A-8241-069F08B75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JSP Scripting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AD23B-4A85-CF48-82AA-65F0797A8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10999304" cy="4648200"/>
          </a:xfrm>
        </p:spPr>
        <p:txBody>
          <a:bodyPr/>
          <a:lstStyle/>
          <a:p>
            <a:r>
              <a:rPr lang="en-US" i="1" u="sng" dirty="0" err="1"/>
              <a:t>Chú</a:t>
            </a:r>
            <a:r>
              <a:rPr lang="en-US" i="1" u="sng" dirty="0"/>
              <a:t> </a:t>
            </a:r>
            <a:r>
              <a:rPr lang="en-US" i="1" u="sng" dirty="0" err="1"/>
              <a:t>ý</a:t>
            </a:r>
            <a:endParaRPr lang="en-US" i="1" dirty="0"/>
          </a:p>
          <a:p>
            <a:pPr lvl="1"/>
            <a:r>
              <a:rPr lang="en-US" i="1" dirty="0" err="1"/>
              <a:t>Hạn</a:t>
            </a:r>
            <a:r>
              <a:rPr lang="en-US" i="1" dirty="0"/>
              <a:t> </a:t>
            </a:r>
            <a:r>
              <a:rPr lang="en-US" i="1" dirty="0" err="1"/>
              <a:t>chế</a:t>
            </a:r>
            <a:r>
              <a:rPr lang="en-US" i="1" dirty="0"/>
              <a:t> </a:t>
            </a:r>
            <a:r>
              <a:rPr lang="en-US" i="1" dirty="0" err="1"/>
              <a:t>tối</a:t>
            </a:r>
            <a:r>
              <a:rPr lang="en-US" i="1" dirty="0"/>
              <a:t> </a:t>
            </a:r>
            <a:r>
              <a:rPr lang="en-US" i="1" dirty="0" err="1"/>
              <a:t>đa</a:t>
            </a:r>
            <a:r>
              <a:rPr lang="en-US" i="1" dirty="0"/>
              <a:t> </a:t>
            </a:r>
            <a:r>
              <a:rPr lang="en-US" i="1" dirty="0" err="1"/>
              <a:t>các</a:t>
            </a:r>
            <a:r>
              <a:rPr lang="en-US" i="1" dirty="0"/>
              <a:t> </a:t>
            </a:r>
            <a:r>
              <a:rPr lang="en-US" i="1" dirty="0" err="1"/>
              <a:t>khối</a:t>
            </a:r>
            <a:r>
              <a:rPr lang="en-US" i="1" dirty="0"/>
              <a:t> </a:t>
            </a:r>
            <a:r>
              <a:rPr lang="en-US" i="1" dirty="0" err="1"/>
              <a:t>scriptlet</a:t>
            </a:r>
            <a:r>
              <a:rPr lang="en-US" i="1" dirty="0"/>
              <a:t>, declaration</a:t>
            </a:r>
          </a:p>
          <a:p>
            <a:pPr lvl="1"/>
            <a:r>
              <a:rPr lang="en-US" i="1" dirty="0" err="1"/>
              <a:t>Đưa</a:t>
            </a:r>
            <a:r>
              <a:rPr lang="en-US" i="1" dirty="0"/>
              <a:t> </a:t>
            </a:r>
            <a:r>
              <a:rPr lang="en-US" i="1" dirty="0" err="1"/>
              <a:t>vào</a:t>
            </a:r>
            <a:r>
              <a:rPr lang="en-US" i="1" dirty="0"/>
              <a:t> </a:t>
            </a:r>
            <a:r>
              <a:rPr lang="en-US" i="1" dirty="0" err="1"/>
              <a:t>các</a:t>
            </a:r>
            <a:r>
              <a:rPr lang="en-US" i="1" dirty="0"/>
              <a:t> </a:t>
            </a:r>
            <a:r>
              <a:rPr lang="en-US" i="1" dirty="0" err="1"/>
              <a:t>đoạn</a:t>
            </a:r>
            <a:r>
              <a:rPr lang="en-US" i="1" dirty="0"/>
              <a:t> </a:t>
            </a:r>
            <a:r>
              <a:rPr lang="en-US" i="1" dirty="0" err="1"/>
              <a:t>xử</a:t>
            </a:r>
            <a:r>
              <a:rPr lang="en-US" i="1" dirty="0"/>
              <a:t> </a:t>
            </a:r>
            <a:r>
              <a:rPr lang="en-US" i="1" dirty="0" err="1"/>
              <a:t>lý</a:t>
            </a:r>
            <a:r>
              <a:rPr lang="en-US" i="1" dirty="0"/>
              <a:t> </a:t>
            </a:r>
            <a:r>
              <a:rPr lang="en-US" i="1" dirty="0" err="1"/>
              <a:t>vào</a:t>
            </a:r>
            <a:r>
              <a:rPr lang="en-US" i="1" dirty="0"/>
              <a:t> Java class (JavaBean) </a:t>
            </a:r>
            <a:r>
              <a:rPr lang="en-US" i="1" dirty="0" err="1"/>
              <a:t>để</a:t>
            </a:r>
            <a:r>
              <a:rPr lang="en-US" i="1" dirty="0"/>
              <a:t> </a:t>
            </a:r>
            <a:r>
              <a:rPr lang="en-US" i="1" dirty="0" err="1"/>
              <a:t>xử</a:t>
            </a:r>
            <a:r>
              <a:rPr lang="en-US" i="1" dirty="0"/>
              <a:t> </a:t>
            </a:r>
            <a:r>
              <a:rPr lang="en-US" i="1" dirty="0" err="1"/>
              <a:t>lý</a:t>
            </a:r>
            <a:r>
              <a:rPr lang="en-US" i="1" dirty="0"/>
              <a:t> </a:t>
            </a:r>
            <a:r>
              <a:rPr lang="en-US" i="1" dirty="0" err="1"/>
              <a:t>thay</a:t>
            </a:r>
            <a:r>
              <a:rPr lang="en-US" i="1" dirty="0"/>
              <a:t> </a:t>
            </a:r>
            <a:r>
              <a:rPr lang="en-US" i="1" dirty="0" err="1"/>
              <a:t>vì</a:t>
            </a:r>
            <a:r>
              <a:rPr lang="en-US" i="1" dirty="0"/>
              <a:t> </a:t>
            </a:r>
            <a:r>
              <a:rPr lang="en-US" i="1" dirty="0" err="1"/>
              <a:t>xử</a:t>
            </a:r>
            <a:r>
              <a:rPr lang="en-US" i="1" dirty="0"/>
              <a:t> </a:t>
            </a:r>
            <a:r>
              <a:rPr lang="en-US" i="1" dirty="0" err="1"/>
              <a:t>lý</a:t>
            </a:r>
            <a:r>
              <a:rPr lang="en-US" i="1" dirty="0"/>
              <a:t> </a:t>
            </a:r>
            <a:r>
              <a:rPr lang="en-US" i="1" dirty="0" err="1"/>
              <a:t>trên</a:t>
            </a:r>
            <a:r>
              <a:rPr lang="en-US" i="1" dirty="0"/>
              <a:t> JSP file</a:t>
            </a:r>
            <a:r>
              <a:rPr lang="en-US" sz="2000" i="1" dirty="0"/>
              <a:t>, </a:t>
            </a:r>
            <a:r>
              <a:rPr lang="en-US" sz="2000" i="1" dirty="0" err="1"/>
              <a:t>ứng</a:t>
            </a:r>
            <a:r>
              <a:rPr lang="en-US" sz="2000" i="1" dirty="0"/>
              <a:t> </a:t>
            </a:r>
            <a:r>
              <a:rPr lang="en-US" sz="2000" i="1" dirty="0" err="1"/>
              <a:t>dụng</a:t>
            </a:r>
            <a:r>
              <a:rPr lang="en-US" sz="2000" i="1" dirty="0"/>
              <a:t> </a:t>
            </a:r>
            <a:r>
              <a:rPr lang="en-US" sz="2000" i="1" dirty="0" err="1"/>
              <a:t>mô</a:t>
            </a:r>
            <a:r>
              <a:rPr lang="en-US" sz="2000" i="1" dirty="0"/>
              <a:t> </a:t>
            </a:r>
            <a:r>
              <a:rPr lang="en-US" sz="2000" i="1" dirty="0" err="1"/>
              <a:t>hình</a:t>
            </a:r>
            <a:r>
              <a:rPr lang="en-US" sz="2000" i="1" dirty="0"/>
              <a:t> MVC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602366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"/>
          <p:cNvSpPr txBox="1">
            <a:spLocks/>
          </p:cNvSpPr>
          <p:nvPr/>
        </p:nvSpPr>
        <p:spPr bwMode="auto">
          <a:xfrm>
            <a:off x="2061275" y="2895601"/>
            <a:ext cx="79971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vi-VN" kern="0" dirty="0">
                <a:solidFill>
                  <a:srgbClr val="002060"/>
                </a:solidFill>
                <a:latin typeface="Cambria" panose="02040503050406030204" pitchFamily="18" charset="0"/>
              </a:rPr>
              <a:t>JSP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80B694E-BD0D-7849-9909-6D4473DBD7AE}"/>
              </a:ext>
            </a:extLst>
          </p:cNvPr>
          <p:cNvSpPr txBox="1">
            <a:spLocks/>
          </p:cNvSpPr>
          <p:nvPr/>
        </p:nvSpPr>
        <p:spPr bwMode="auto">
          <a:xfrm>
            <a:off x="2061274" y="3831294"/>
            <a:ext cx="79971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vi-VN" sz="4000" kern="0" dirty="0">
                <a:solidFill>
                  <a:srgbClr val="002060"/>
                </a:solidFill>
                <a:latin typeface="Cambria" panose="02040503050406030204" pitchFamily="18" charset="0"/>
              </a:rPr>
              <a:t>JSP Directive Elements</a:t>
            </a:r>
          </a:p>
        </p:txBody>
      </p:sp>
    </p:spTree>
    <p:extLst>
      <p:ext uri="{BB962C8B-B14F-4D97-AF65-F5344CB8AC3E}">
        <p14:creationId xmlns:p14="http://schemas.microsoft.com/office/powerpoint/2010/main" val="916586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00A17-9C05-A34D-A2CE-56D54795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JSP Directive Elements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633539-325C-4A43-AA6F-480E470E7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JSP Directive elements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1 page JSP</a:t>
            </a:r>
          </a:p>
          <a:p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C00000"/>
                </a:solidFill>
              </a:rPr>
              <a:t>&lt;%@ directive-name [attribute=“value” attribute = “value” ... ]%&gt;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directive:</a:t>
            </a:r>
          </a:p>
          <a:p>
            <a:pPr lvl="1"/>
            <a:r>
              <a:rPr lang="en-US" dirty="0"/>
              <a:t>page directive</a:t>
            </a:r>
          </a:p>
          <a:p>
            <a:pPr lvl="1"/>
            <a:r>
              <a:rPr lang="en-US" dirty="0"/>
              <a:t>include directive</a:t>
            </a:r>
          </a:p>
          <a:p>
            <a:pPr lvl="1"/>
            <a:r>
              <a:rPr lang="en-US" dirty="0" err="1"/>
              <a:t>taglib</a:t>
            </a:r>
            <a:r>
              <a:rPr lang="en-US" dirty="0"/>
              <a:t> directive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525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"/>
          <p:cNvSpPr txBox="1">
            <a:spLocks/>
          </p:cNvSpPr>
          <p:nvPr/>
        </p:nvSpPr>
        <p:spPr bwMode="auto">
          <a:xfrm>
            <a:off x="1033669" y="2895601"/>
            <a:ext cx="10190921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vi-VN" kern="0" dirty="0">
                <a:solidFill>
                  <a:srgbClr val="002060"/>
                </a:solidFill>
                <a:latin typeface="Cambria" panose="02040503050406030204" pitchFamily="18" charset="0"/>
              </a:rPr>
              <a:t>Lập trình Web với JSP và Servlets</a:t>
            </a:r>
            <a:endParaRPr lang="en-US" kern="0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10201" y="1752600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Cambria" panose="02040503050406030204" pitchFamily="18" charset="0"/>
              </a:rPr>
              <a:t>Phần</a:t>
            </a:r>
            <a:r>
              <a:rPr lang="en-US" sz="2800" b="1" dirty="0">
                <a:latin typeface="Cambria" panose="02040503050406030204" pitchFamily="18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4223780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00A17-9C05-A34D-A2CE-56D54795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JSP Directive Elements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C270B96-AD58-9744-8266-D5B771812C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1" y="1676400"/>
          <a:ext cx="9700590" cy="2377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21495">
                  <a:extLst>
                    <a:ext uri="{9D8B030D-6E8A-4147-A177-3AD203B41FA5}">
                      <a16:colId xmlns:a16="http://schemas.microsoft.com/office/drawing/2014/main" val="2876507950"/>
                    </a:ext>
                  </a:extLst>
                </a:gridCol>
                <a:gridCol w="6679095">
                  <a:extLst>
                    <a:ext uri="{9D8B030D-6E8A-4147-A177-3AD203B41FA5}">
                      <a16:colId xmlns:a16="http://schemas.microsoft.com/office/drawing/2014/main" val="798754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Loại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Ý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nghĩa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899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page directive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Chỉ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định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thuộc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tính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cho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trang</a:t>
                      </a:r>
                      <a:r>
                        <a:rPr lang="en-US" sz="1800" dirty="0"/>
                        <a:t> JSP, </a:t>
                      </a:r>
                      <a:r>
                        <a:rPr lang="en-US" sz="1800" dirty="0" err="1"/>
                        <a:t>ví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dụ</a:t>
                      </a:r>
                      <a:r>
                        <a:rPr lang="en-US" sz="1800" dirty="0"/>
                        <a:t> enable session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6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include directive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Nhúng</a:t>
                      </a:r>
                      <a:r>
                        <a:rPr lang="en-US" sz="1800" dirty="0"/>
                        <a:t> code </a:t>
                      </a:r>
                      <a:r>
                        <a:rPr lang="en-US" sz="1800" dirty="0" err="1"/>
                        <a:t>từ</a:t>
                      </a:r>
                      <a:r>
                        <a:rPr lang="en-US" sz="1800" dirty="0"/>
                        <a:t> 1 file </a:t>
                      </a:r>
                      <a:r>
                        <a:rPr lang="en-US" sz="1800" dirty="0" err="1"/>
                        <a:t>khác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vào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trang</a:t>
                      </a:r>
                      <a:r>
                        <a:rPr lang="en-US" sz="1800" dirty="0"/>
                        <a:t> JSP </a:t>
                      </a:r>
                      <a:r>
                        <a:rPr lang="en-US" sz="1800" dirty="0" err="1"/>
                        <a:t>tại</a:t>
                      </a:r>
                      <a:r>
                        <a:rPr lang="en-US" sz="1800" dirty="0"/>
                        <a:t> 1 </a:t>
                      </a:r>
                      <a:r>
                        <a:rPr lang="en-US" sz="1800" dirty="0" err="1"/>
                        <a:t>vị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trí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cụ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thể</a:t>
                      </a:r>
                      <a:endParaRPr lang="en-US" sz="1800" dirty="0"/>
                    </a:p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84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taglib</a:t>
                      </a:r>
                      <a:r>
                        <a:rPr lang="en-US" sz="2000" b="1" dirty="0"/>
                        <a:t> directive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Thêm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các</a:t>
                      </a:r>
                      <a:r>
                        <a:rPr lang="en-US" sz="1800" dirty="0"/>
                        <a:t> custom action </a:t>
                      </a:r>
                      <a:r>
                        <a:rPr lang="en-US" sz="1800" dirty="0" err="1"/>
                        <a:t>thông</a:t>
                      </a:r>
                      <a:r>
                        <a:rPr lang="en-US" sz="1800" dirty="0"/>
                        <a:t> qua tag libraries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445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9718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00A17-9C05-A34D-A2CE-56D54795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JSP Directive Elements - Page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C8C00C-903C-874F-8A3A-99B49D81E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&lt;%@ page [attribute=“value” attribute = “value” ... ] %&gt;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attribute hay </a:t>
            </a:r>
            <a:r>
              <a:rPr lang="en-US" dirty="0" err="1"/>
              <a:t>dùng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language, import, extend, session, </a:t>
            </a:r>
            <a:r>
              <a:rPr lang="en-US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pageEncoding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&lt;%@ page language=“java” session=“true” %&gt;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&lt;%@ page </a:t>
            </a:r>
            <a:r>
              <a:rPr lang="en-US" sz="2000" dirty="0" err="1">
                <a:solidFill>
                  <a:srgbClr val="C00000"/>
                </a:solidFill>
              </a:rPr>
              <a:t>pageEncoding</a:t>
            </a:r>
            <a:r>
              <a:rPr lang="en-US" sz="2000" dirty="0">
                <a:solidFill>
                  <a:srgbClr val="C00000"/>
                </a:solidFill>
              </a:rPr>
              <a:t> = “UTF-8” %&gt;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&lt;%@ page </a:t>
            </a:r>
            <a:r>
              <a:rPr lang="en-US" sz="2000" dirty="0" err="1">
                <a:solidFill>
                  <a:srgbClr val="C00000"/>
                </a:solidFill>
              </a:rPr>
              <a:t>contentType</a:t>
            </a:r>
            <a:r>
              <a:rPr lang="en-US" sz="2000" dirty="0">
                <a:solidFill>
                  <a:srgbClr val="C00000"/>
                </a:solidFill>
              </a:rPr>
              <a:t> =“text/html; charset = UTF-8”  %&gt;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5146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00A17-9C05-A34D-A2CE-56D54795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JSP Directive Elements - Include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C8C00C-903C-874F-8A3A-99B49D81E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&lt;%@ include file=“/</a:t>
            </a:r>
            <a:r>
              <a:rPr lang="en-US" dirty="0" err="1">
                <a:solidFill>
                  <a:srgbClr val="C00000"/>
                </a:solidFill>
              </a:rPr>
              <a:t>folder_name</a:t>
            </a:r>
            <a:r>
              <a:rPr lang="en-US" dirty="0">
                <a:solidFill>
                  <a:srgbClr val="C00000"/>
                </a:solidFill>
              </a:rPr>
              <a:t>/</a:t>
            </a:r>
            <a:r>
              <a:rPr lang="en-US" dirty="0" err="1">
                <a:solidFill>
                  <a:srgbClr val="C00000"/>
                </a:solidFill>
              </a:rPr>
              <a:t>file_name</a:t>
            </a:r>
            <a:r>
              <a:rPr lang="en-US" dirty="0">
                <a:solidFill>
                  <a:srgbClr val="C00000"/>
                </a:solidFill>
              </a:rPr>
              <a:t>”%&gt;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&lt;%@ include file=“</a:t>
            </a:r>
            <a:r>
              <a:rPr lang="en-US" dirty="0" err="1">
                <a:solidFill>
                  <a:srgbClr val="C00000"/>
                </a:solidFill>
              </a:rPr>
              <a:t>header.html</a:t>
            </a:r>
            <a:r>
              <a:rPr lang="en-US" dirty="0">
                <a:solidFill>
                  <a:srgbClr val="C00000"/>
                </a:solidFill>
              </a:rPr>
              <a:t>”%&gt;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&lt;%@ include file=“</a:t>
            </a:r>
            <a:r>
              <a:rPr lang="en-US" dirty="0" err="1">
                <a:solidFill>
                  <a:srgbClr val="C00000"/>
                </a:solidFill>
              </a:rPr>
              <a:t>footer.html</a:t>
            </a:r>
            <a:r>
              <a:rPr lang="en-US" dirty="0">
                <a:solidFill>
                  <a:srgbClr val="C00000"/>
                </a:solidFill>
              </a:rPr>
              <a:t>”%&gt; 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260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00A17-9C05-A34D-A2CE-56D54795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JSP Directive Elements - </a:t>
            </a:r>
            <a:r>
              <a:rPr lang="en-US" dirty="0" err="1"/>
              <a:t>Taglib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C8C00C-903C-874F-8A3A-99B49D81E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&lt;%</a:t>
            </a:r>
            <a:r>
              <a:rPr lang="en-US" dirty="0" err="1">
                <a:solidFill>
                  <a:srgbClr val="C00000"/>
                </a:solidFill>
              </a:rPr>
              <a:t>tablib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uri</a:t>
            </a:r>
            <a:r>
              <a:rPr lang="en-US" dirty="0">
                <a:solidFill>
                  <a:srgbClr val="C00000"/>
                </a:solidFill>
              </a:rPr>
              <a:t>=“tag </a:t>
            </a:r>
            <a:r>
              <a:rPr lang="en-US" dirty="0" err="1">
                <a:solidFill>
                  <a:srgbClr val="C00000"/>
                </a:solidFill>
              </a:rPr>
              <a:t>Library_path</a:t>
            </a:r>
            <a:r>
              <a:rPr lang="en-US" dirty="0">
                <a:solidFill>
                  <a:srgbClr val="C00000"/>
                </a:solidFill>
              </a:rPr>
              <a:t>” prefix=“</a:t>
            </a:r>
            <a:r>
              <a:rPr lang="en-US" dirty="0" err="1">
                <a:solidFill>
                  <a:srgbClr val="C00000"/>
                </a:solidFill>
              </a:rPr>
              <a:t>tag_prefix</a:t>
            </a:r>
            <a:r>
              <a:rPr lang="en-US" dirty="0">
                <a:solidFill>
                  <a:srgbClr val="C00000"/>
                </a:solidFill>
              </a:rPr>
              <a:t>”%&gt; 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&lt;%@ </a:t>
            </a:r>
            <a:r>
              <a:rPr lang="en-US" dirty="0" err="1">
                <a:solidFill>
                  <a:srgbClr val="C00000"/>
                </a:solidFill>
              </a:rPr>
              <a:t>taglib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uri</a:t>
            </a:r>
            <a:r>
              <a:rPr lang="en-US" dirty="0">
                <a:solidFill>
                  <a:srgbClr val="C00000"/>
                </a:solidFill>
              </a:rPr>
              <a:t>=/</a:t>
            </a:r>
            <a:r>
              <a:rPr lang="en-US" dirty="0" err="1">
                <a:solidFill>
                  <a:srgbClr val="C00000"/>
                </a:solidFill>
              </a:rPr>
              <a:t>tlds</a:t>
            </a:r>
            <a:r>
              <a:rPr lang="en-US" dirty="0">
                <a:solidFill>
                  <a:srgbClr val="C00000"/>
                </a:solidFill>
              </a:rPr>
              <a:t>/</a:t>
            </a:r>
            <a:r>
              <a:rPr lang="en-US" dirty="0" err="1">
                <a:solidFill>
                  <a:srgbClr val="C00000"/>
                </a:solidFill>
              </a:rPr>
              <a:t>ColouredTable.tld</a:t>
            </a:r>
            <a:r>
              <a:rPr lang="en-US" dirty="0">
                <a:solidFill>
                  <a:srgbClr val="C00000"/>
                </a:solidFill>
              </a:rPr>
              <a:t>” prefix=“</a:t>
            </a:r>
            <a:r>
              <a:rPr lang="en-US" dirty="0" err="1">
                <a:solidFill>
                  <a:srgbClr val="C00000"/>
                </a:solidFill>
              </a:rPr>
              <a:t>ct</a:t>
            </a:r>
            <a:r>
              <a:rPr lang="en-US" dirty="0">
                <a:solidFill>
                  <a:srgbClr val="C00000"/>
                </a:solidFill>
              </a:rPr>
              <a:t>”@&gt; 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8648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"/>
          <p:cNvSpPr txBox="1">
            <a:spLocks/>
          </p:cNvSpPr>
          <p:nvPr/>
        </p:nvSpPr>
        <p:spPr bwMode="auto">
          <a:xfrm>
            <a:off x="2061275" y="2895601"/>
            <a:ext cx="79971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vi-VN" kern="0" dirty="0">
                <a:solidFill>
                  <a:srgbClr val="002060"/>
                </a:solidFill>
                <a:latin typeface="Cambria" panose="02040503050406030204" pitchFamily="18" charset="0"/>
              </a:rPr>
              <a:t>JSP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80B694E-BD0D-7849-9909-6D4473DBD7AE}"/>
              </a:ext>
            </a:extLst>
          </p:cNvPr>
          <p:cNvSpPr txBox="1">
            <a:spLocks/>
          </p:cNvSpPr>
          <p:nvPr/>
        </p:nvSpPr>
        <p:spPr bwMode="auto">
          <a:xfrm>
            <a:off x="2061274" y="3831294"/>
            <a:ext cx="79971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vi-VN" sz="4000" kern="0" dirty="0">
                <a:solidFill>
                  <a:srgbClr val="002060"/>
                </a:solidFill>
                <a:latin typeface="Cambria" panose="02040503050406030204" pitchFamily="18" charset="0"/>
              </a:rPr>
              <a:t>JSP Standard Action Elements</a:t>
            </a:r>
          </a:p>
        </p:txBody>
      </p:sp>
    </p:spTree>
    <p:extLst>
      <p:ext uri="{BB962C8B-B14F-4D97-AF65-F5344CB8AC3E}">
        <p14:creationId xmlns:p14="http://schemas.microsoft.com/office/powerpoint/2010/main" val="195607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00A17-9C05-A34D-A2CE-56D54795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JSP Standard Action Elements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633539-325C-4A43-AA6F-480E470E7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Action elements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JSP</a:t>
            </a:r>
          </a:p>
          <a:p>
            <a:endParaRPr lang="en-US" dirty="0"/>
          </a:p>
          <a:p>
            <a:r>
              <a:rPr lang="en-US" dirty="0" err="1"/>
              <a:t>Những</a:t>
            </a:r>
            <a:r>
              <a:rPr lang="en-US" dirty="0"/>
              <a:t> action hay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từ</a:t>
            </a:r>
            <a:r>
              <a:rPr lang="en-US" dirty="0"/>
              <a:t> 1 file</a:t>
            </a:r>
          </a:p>
          <a:p>
            <a:pPr lvl="1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JavaBeans</a:t>
            </a:r>
          </a:p>
          <a:p>
            <a:pPr lvl="1"/>
            <a:r>
              <a:rPr lang="en-US" dirty="0"/>
              <a:t>Forward sang 1 </a:t>
            </a:r>
            <a:r>
              <a:rPr lang="en-US" dirty="0" err="1"/>
              <a:t>trang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989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D9EAE-0F62-CD4A-A91C-257E301BB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JSP Standard Action Elements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65D1DF-3120-754C-9143-07E504D958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6558429"/>
              </p:ext>
            </p:extLst>
          </p:nvPr>
        </p:nvGraphicFramePr>
        <p:xfrm>
          <a:off x="1025236" y="1385455"/>
          <a:ext cx="9850582" cy="43865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85517">
                  <a:extLst>
                    <a:ext uri="{9D8B030D-6E8A-4147-A177-3AD203B41FA5}">
                      <a16:colId xmlns:a16="http://schemas.microsoft.com/office/drawing/2014/main" val="2099189408"/>
                    </a:ext>
                  </a:extLst>
                </a:gridCol>
                <a:gridCol w="1728695">
                  <a:extLst>
                    <a:ext uri="{9D8B030D-6E8A-4147-A177-3AD203B41FA5}">
                      <a16:colId xmlns:a16="http://schemas.microsoft.com/office/drawing/2014/main" val="2343100398"/>
                    </a:ext>
                  </a:extLst>
                </a:gridCol>
                <a:gridCol w="7436370">
                  <a:extLst>
                    <a:ext uri="{9D8B030D-6E8A-4147-A177-3AD203B41FA5}">
                      <a16:colId xmlns:a16="http://schemas.microsoft.com/office/drawing/2014/main" val="1244210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Loại</a:t>
                      </a:r>
                      <a:endPara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Ý</a:t>
                      </a:r>
                      <a:r>
                        <a:rPr 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Nghĩa</a:t>
                      </a:r>
                      <a:endPara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368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7200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jsp:include</a:t>
                      </a:r>
                      <a:endParaRPr lang="en-US" sz="18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Cho phép nhúng code vào trang JSP hiện tại nội dung code của một trang khác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9090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72000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jsp:param</a:t>
                      </a:r>
                      <a:endParaRPr lang="en-US" sz="18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Thường được dùng bên trong khối </a:t>
                      </a:r>
                      <a:r>
                        <a:rPr lang="vi-VN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jsp:include</a:t>
                      </a:r>
                      <a:r>
                        <a:rPr lang="vi-V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khối </a:t>
                      </a:r>
                      <a:r>
                        <a:rPr lang="vi-VN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jsp:forward</a:t>
                      </a:r>
                      <a:r>
                        <a:rPr lang="vi-V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hoặc khối </a:t>
                      </a:r>
                      <a:r>
                        <a:rPr lang="vi-VN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jsp:params</a:t>
                      </a:r>
                      <a:r>
                        <a:rPr lang="vi-V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 Nó được dùng để định nghĩa một thông số và value đi theo, thông số này sẽ được thêm vào chuỗi các thông số hiện có của yêu cầu.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22446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72000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jsp:forward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Được dùng để chuyển trang hiện thời sang một trang JSP hoặc một servlet khác.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99336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72000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jsp:plugin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Tạo ra thẻ OBJECT hoặc thẻ EMBED để chứa các Java plugin trên trình duyệt máy client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4842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72000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jsp:fallback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Thường dùng kèm với jsp:plugin, nhằm để hiển thị thông báo lỗi trong trường hợp Java plugin bị lỗi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60158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72000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jsp:getProperty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get of property 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của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một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JavaBean 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chỉ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định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2667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72000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jsp:setProperty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set Property value sở hữu của một JavaBean chỉ định.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37291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72000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jsp:useBean</a:t>
                      </a:r>
                      <a:endParaRPr lang="en-US" sz="18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Kiến tạo hoặc dùng lại một JavaBean, là cái có thể dùng được trong trang JSP.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219490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744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"/>
          <p:cNvSpPr txBox="1">
            <a:spLocks/>
          </p:cNvSpPr>
          <p:nvPr/>
        </p:nvSpPr>
        <p:spPr bwMode="auto">
          <a:xfrm>
            <a:off x="2061275" y="2895601"/>
            <a:ext cx="79971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vi-VN" kern="0" dirty="0">
                <a:solidFill>
                  <a:srgbClr val="002060"/>
                </a:solidFill>
                <a:latin typeface="Cambria" panose="02040503050406030204" pitchFamily="18" charset="0"/>
              </a:rPr>
              <a:t>JSP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80B694E-BD0D-7849-9909-6D4473DBD7AE}"/>
              </a:ext>
            </a:extLst>
          </p:cNvPr>
          <p:cNvSpPr txBox="1">
            <a:spLocks/>
          </p:cNvSpPr>
          <p:nvPr/>
        </p:nvSpPr>
        <p:spPr bwMode="auto">
          <a:xfrm>
            <a:off x="2061274" y="3831294"/>
            <a:ext cx="79971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vi-VN" sz="4000" kern="0" dirty="0">
                <a:solidFill>
                  <a:srgbClr val="002060"/>
                </a:solidFill>
                <a:latin typeface="Cambria" panose="02040503050406030204" pitchFamily="18" charset="0"/>
              </a:rPr>
              <a:t>Expression Language</a:t>
            </a:r>
          </a:p>
        </p:txBody>
      </p:sp>
    </p:spTree>
    <p:extLst>
      <p:ext uri="{BB962C8B-B14F-4D97-AF65-F5344CB8AC3E}">
        <p14:creationId xmlns:p14="http://schemas.microsoft.com/office/powerpoint/2010/main" val="1678365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00A17-9C05-A34D-A2CE-56D54795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 Language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633539-325C-4A43-AA6F-480E470E7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JSP version 2.0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lên</a:t>
            </a:r>
            <a:endParaRPr lang="en-US" dirty="0"/>
          </a:p>
          <a:p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Java Bean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gọn</a:t>
            </a:r>
            <a:endParaRPr lang="en-US" dirty="0"/>
          </a:p>
          <a:p>
            <a:pPr lvl="1"/>
            <a:r>
              <a:rPr lang="en-US" dirty="0"/>
              <a:t>${name}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  <a:p>
            <a:pPr lvl="1"/>
            <a:r>
              <a:rPr lang="en-US" dirty="0"/>
              <a:t>${</a:t>
            </a:r>
            <a:r>
              <a:rPr lang="en-US" dirty="0" err="1"/>
              <a:t>name.foo.bar</a:t>
            </a:r>
            <a:r>
              <a:rPr lang="en-US" dirty="0"/>
              <a:t>}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1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bean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	&lt;</a:t>
            </a:r>
            <a:r>
              <a:rPr lang="en-US" sz="2000" dirty="0" err="1">
                <a:solidFill>
                  <a:schemeClr val="tx2"/>
                </a:solidFill>
              </a:rPr>
              <a:t>jsp:setProperty</a:t>
            </a:r>
            <a:r>
              <a:rPr lang="en-US" sz="2000" dirty="0">
                <a:solidFill>
                  <a:schemeClr val="tx2"/>
                </a:solidFill>
              </a:rPr>
              <a:t> name="box" property=“perimeter” 	value=“${2*box.width+2*</a:t>
            </a:r>
            <a:r>
              <a:rPr lang="en-US" sz="2000" dirty="0" err="1">
                <a:solidFill>
                  <a:schemeClr val="tx2"/>
                </a:solidFill>
              </a:rPr>
              <a:t>box.height</a:t>
            </a:r>
            <a:r>
              <a:rPr lang="en-US" sz="2000" dirty="0">
                <a:solidFill>
                  <a:schemeClr val="tx2"/>
                </a:solidFill>
              </a:rPr>
              <a:t>}"/&gt; </a:t>
            </a:r>
          </a:p>
          <a:p>
            <a:pPr lvl="1"/>
            <a:r>
              <a:rPr lang="en-US" dirty="0"/>
              <a:t>Logic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	&lt;</a:t>
            </a:r>
            <a:r>
              <a:rPr lang="en-US" sz="2000" dirty="0" err="1">
                <a:solidFill>
                  <a:schemeClr val="tx2"/>
                </a:solidFill>
              </a:rPr>
              <a:t>c:if</a:t>
            </a:r>
            <a:r>
              <a:rPr lang="en-US" sz="2000" dirty="0">
                <a:solidFill>
                  <a:schemeClr val="tx2"/>
                </a:solidFill>
              </a:rPr>
              <a:t> test="${bean1.a &lt; 3}" &gt; ... &lt;/</a:t>
            </a:r>
            <a:r>
              <a:rPr lang="en-US" sz="2000" dirty="0" err="1">
                <a:solidFill>
                  <a:schemeClr val="tx2"/>
                </a:solidFill>
              </a:rPr>
              <a:t>c:if</a:t>
            </a:r>
            <a:r>
              <a:rPr lang="en-US" sz="2000" dirty="0">
                <a:solidFill>
                  <a:schemeClr val="tx2"/>
                </a:solidFill>
              </a:rPr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4373817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"/>
          <p:cNvSpPr txBox="1">
            <a:spLocks/>
          </p:cNvSpPr>
          <p:nvPr/>
        </p:nvSpPr>
        <p:spPr bwMode="auto">
          <a:xfrm>
            <a:off x="2061275" y="2895601"/>
            <a:ext cx="79971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vi-VN" kern="0" dirty="0">
                <a:solidFill>
                  <a:srgbClr val="002060"/>
                </a:solidFill>
                <a:latin typeface="Cambria" panose="02040503050406030204" pitchFamily="18" charset="0"/>
              </a:rPr>
              <a:t>JSP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80B694E-BD0D-7849-9909-6D4473DBD7AE}"/>
              </a:ext>
            </a:extLst>
          </p:cNvPr>
          <p:cNvSpPr txBox="1">
            <a:spLocks/>
          </p:cNvSpPr>
          <p:nvPr/>
        </p:nvSpPr>
        <p:spPr bwMode="auto">
          <a:xfrm>
            <a:off x="2061274" y="3831294"/>
            <a:ext cx="79971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vi-VN" sz="4000" kern="0" dirty="0">
                <a:solidFill>
                  <a:srgbClr val="002060"/>
                </a:solidFill>
                <a:latin typeface="Cambria" panose="02040503050406030204" pitchFamily="18" charset="0"/>
              </a:rPr>
              <a:t>JSP Standard Tag Library</a:t>
            </a:r>
          </a:p>
        </p:txBody>
      </p:sp>
    </p:spTree>
    <p:extLst>
      <p:ext uri="{BB962C8B-B14F-4D97-AF65-F5344CB8AC3E}">
        <p14:creationId xmlns:p14="http://schemas.microsoft.com/office/powerpoint/2010/main" val="569537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0515E-3CCA-F340-86C4-D54DD626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NỘI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9911A-FB9B-7441-9BB9-92FC36D3B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Wep</a:t>
            </a:r>
            <a:r>
              <a:rPr lang="en-US" dirty="0"/>
              <a:t> Application</a:t>
            </a:r>
          </a:p>
          <a:p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JSP </a:t>
            </a:r>
            <a:r>
              <a:rPr lang="en-US" dirty="0" err="1"/>
              <a:t>và</a:t>
            </a:r>
            <a:r>
              <a:rPr lang="en-US" dirty="0"/>
              <a:t> Servlets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JSP &amp; Servlets</a:t>
            </a:r>
          </a:p>
        </p:txBody>
      </p:sp>
    </p:spTree>
    <p:extLst>
      <p:ext uri="{BB962C8B-B14F-4D97-AF65-F5344CB8AC3E}">
        <p14:creationId xmlns:p14="http://schemas.microsoft.com/office/powerpoint/2010/main" val="3073669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00A17-9C05-A34D-A2CE-56D54795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JSP Tags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633539-325C-4A43-AA6F-480E470E7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JSP Standard Tag Library (JSTL) </a:t>
            </a:r>
          </a:p>
          <a:p>
            <a:pPr lvl="1"/>
            <a:r>
              <a:rPr lang="en-US" dirty="0"/>
              <a:t>JSP Custom Tags</a:t>
            </a:r>
          </a:p>
          <a:p>
            <a:pPr lvl="1"/>
            <a:endParaRPr lang="en-US" dirty="0"/>
          </a:p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: JSTL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JSP: </a:t>
            </a:r>
            <a:r>
              <a:rPr lang="en-US" dirty="0" err="1"/>
              <a:t>lặp</a:t>
            </a:r>
            <a:r>
              <a:rPr lang="en-US" dirty="0"/>
              <a:t>, </a:t>
            </a:r>
            <a:r>
              <a:rPr lang="en-US" dirty="0" err="1"/>
              <a:t>rẽ</a:t>
            </a:r>
            <a:r>
              <a:rPr lang="en-US" dirty="0"/>
              <a:t> </a:t>
            </a:r>
            <a:r>
              <a:rPr lang="en-US" dirty="0" err="1"/>
              <a:t>nhánh</a:t>
            </a:r>
            <a:r>
              <a:rPr lang="en-US" dirty="0"/>
              <a:t>, i18n, SQL.</a:t>
            </a:r>
          </a:p>
          <a:p>
            <a:endParaRPr lang="en-US" dirty="0"/>
          </a:p>
          <a:p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ích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code </a:t>
            </a:r>
            <a:r>
              <a:rPr lang="en-US" dirty="0" err="1"/>
              <a:t>scriptlet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JSP</a:t>
            </a:r>
          </a:p>
          <a:p>
            <a:pPr lvl="1"/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, code JSP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,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view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JSP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309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00A17-9C05-A34D-A2CE-56D54795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JSTL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A30410A-6033-6B49-8C38-6DF2C5F837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6077130"/>
              </p:ext>
            </p:extLst>
          </p:nvPr>
        </p:nvGraphicFramePr>
        <p:xfrm>
          <a:off x="609601" y="1676400"/>
          <a:ext cx="9791700" cy="2743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7974">
                  <a:extLst>
                    <a:ext uri="{9D8B030D-6E8A-4147-A177-3AD203B41FA5}">
                      <a16:colId xmlns:a16="http://schemas.microsoft.com/office/drawing/2014/main" val="1381676227"/>
                    </a:ext>
                  </a:extLst>
                </a:gridCol>
                <a:gridCol w="5014913">
                  <a:extLst>
                    <a:ext uri="{9D8B030D-6E8A-4147-A177-3AD203B41FA5}">
                      <a16:colId xmlns:a16="http://schemas.microsoft.com/office/drawing/2014/main" val="2838860377"/>
                    </a:ext>
                  </a:extLst>
                </a:gridCol>
                <a:gridCol w="1928813">
                  <a:extLst>
                    <a:ext uri="{9D8B030D-6E8A-4147-A177-3AD203B41FA5}">
                      <a16:colId xmlns:a16="http://schemas.microsoft.com/office/drawing/2014/main" val="3441879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Prefix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1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Core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http://</a:t>
                      </a:r>
                      <a:r>
                        <a:rPr lang="en-US" sz="2400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java.sun.com</a:t>
                      </a:r>
                      <a:r>
                        <a:rPr lang="en-US" sz="2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/</a:t>
                      </a:r>
                      <a:r>
                        <a:rPr lang="en-US" sz="2400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jsp</a:t>
                      </a:r>
                      <a:r>
                        <a:rPr lang="en-US" sz="2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/</a:t>
                      </a:r>
                      <a:r>
                        <a:rPr lang="en-US" sz="2400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jstl</a:t>
                      </a:r>
                      <a:r>
                        <a:rPr lang="en-US" sz="2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/core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65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XML Processing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http://</a:t>
                      </a:r>
                      <a:r>
                        <a:rPr lang="en-US" sz="2400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java.sun.com</a:t>
                      </a:r>
                      <a:r>
                        <a:rPr lang="en-US" sz="2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/</a:t>
                      </a:r>
                      <a:r>
                        <a:rPr lang="en-US" sz="2400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jsp</a:t>
                      </a:r>
                      <a:r>
                        <a:rPr lang="en-US" sz="2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/</a:t>
                      </a:r>
                      <a:r>
                        <a:rPr lang="en-US" sz="2400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jstl</a:t>
                      </a:r>
                      <a:r>
                        <a:rPr lang="en-US" sz="2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/xml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Formating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http://</a:t>
                      </a:r>
                      <a:r>
                        <a:rPr lang="en-US" sz="2400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java.sun.com</a:t>
                      </a:r>
                      <a:r>
                        <a:rPr lang="en-US" sz="2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/</a:t>
                      </a:r>
                      <a:r>
                        <a:rPr lang="en-US" sz="2400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jsp</a:t>
                      </a:r>
                      <a:r>
                        <a:rPr lang="en-US" sz="2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/</a:t>
                      </a:r>
                      <a:r>
                        <a:rPr lang="en-US" sz="2400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jstl</a:t>
                      </a:r>
                      <a:r>
                        <a:rPr lang="en-US" sz="2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/</a:t>
                      </a:r>
                      <a:r>
                        <a:rPr lang="en-US" sz="2400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fmt</a:t>
                      </a:r>
                      <a:endParaRPr lang="en-US" sz="24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rgbClr val="C00000"/>
                          </a:solidFill>
                        </a:rPr>
                        <a:t>fmt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711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Database Access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http://</a:t>
                      </a:r>
                      <a:r>
                        <a:rPr lang="en-US" sz="2400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java.sun.com</a:t>
                      </a:r>
                      <a:r>
                        <a:rPr lang="en-US" sz="2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/</a:t>
                      </a:r>
                      <a:r>
                        <a:rPr lang="en-US" sz="2400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jsp</a:t>
                      </a:r>
                      <a:r>
                        <a:rPr lang="en-US" sz="2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/</a:t>
                      </a:r>
                      <a:r>
                        <a:rPr lang="en-US" sz="2400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jstl</a:t>
                      </a:r>
                      <a:r>
                        <a:rPr lang="en-US" sz="2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/</a:t>
                      </a:r>
                      <a:r>
                        <a:rPr lang="en-US" sz="2400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sql</a:t>
                      </a:r>
                      <a:endParaRPr lang="en-US" sz="24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rgbClr val="C00000"/>
                          </a:solidFill>
                        </a:rPr>
                        <a:t>sql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657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Functions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http://</a:t>
                      </a:r>
                      <a:r>
                        <a:rPr lang="en-US" sz="2400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java.sun.com</a:t>
                      </a:r>
                      <a:r>
                        <a:rPr lang="en-US" sz="2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/</a:t>
                      </a:r>
                      <a:r>
                        <a:rPr lang="en-US" sz="2400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jsp</a:t>
                      </a:r>
                      <a:r>
                        <a:rPr lang="en-US" sz="2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/</a:t>
                      </a:r>
                      <a:r>
                        <a:rPr lang="en-US" sz="2400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jstl</a:t>
                      </a:r>
                      <a:r>
                        <a:rPr lang="en-US" sz="2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/functions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rgbClr val="C00000"/>
                          </a:solidFill>
                        </a:rPr>
                        <a:t>fn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346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82151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65E5-C692-264A-AD3A-67E8F267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JSTL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25792-B0C6-D44A-BE57-9E0BF786A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CC724F"/>
                </a:solidFill>
                <a:latin typeface="Helvetica" pitchFamily="2" charset="0"/>
              </a:rPr>
              <a:t>&lt;%@ </a:t>
            </a:r>
            <a:r>
              <a:rPr lang="en-US" sz="2000" dirty="0" err="1">
                <a:solidFill>
                  <a:srgbClr val="4C8E91"/>
                </a:solidFill>
                <a:latin typeface="Helvetica" pitchFamily="2" charset="0"/>
              </a:rPr>
              <a:t>taglib</a:t>
            </a:r>
            <a:r>
              <a:rPr lang="en-US" sz="2000" dirty="0">
                <a:solidFill>
                  <a:srgbClr val="4C8E91"/>
                </a:solidFill>
                <a:latin typeface="Helvetica" pitchFamily="2" charset="0"/>
              </a:rPr>
              <a:t> </a:t>
            </a:r>
            <a:r>
              <a:rPr lang="en-US" sz="2000" dirty="0" err="1">
                <a:solidFill>
                  <a:srgbClr val="911E91"/>
                </a:solidFill>
                <a:latin typeface="Helvetica" pitchFamily="2" charset="0"/>
              </a:rPr>
              <a:t>uri</a:t>
            </a:r>
            <a:r>
              <a:rPr lang="en-US" sz="2000" dirty="0">
                <a:latin typeface="Helvetica" pitchFamily="2" charset="0"/>
              </a:rPr>
              <a:t>=</a:t>
            </a:r>
            <a:r>
              <a:rPr lang="en-US" sz="2000" i="1" dirty="0">
                <a:solidFill>
                  <a:srgbClr val="3833FF"/>
                </a:solidFill>
                <a:latin typeface="Helvetica" pitchFamily="2" charset="0"/>
              </a:rPr>
              <a:t>"http://</a:t>
            </a:r>
            <a:r>
              <a:rPr lang="en-US" sz="2000" i="1" dirty="0" err="1">
                <a:solidFill>
                  <a:srgbClr val="3833FF"/>
                </a:solidFill>
                <a:latin typeface="Helvetica" pitchFamily="2" charset="0"/>
              </a:rPr>
              <a:t>java.sun.com</a:t>
            </a:r>
            <a:r>
              <a:rPr lang="en-US" sz="2000" i="1" dirty="0">
                <a:solidFill>
                  <a:srgbClr val="3833FF"/>
                </a:solidFill>
                <a:latin typeface="Helvetica" pitchFamily="2" charset="0"/>
              </a:rPr>
              <a:t>/</a:t>
            </a:r>
            <a:r>
              <a:rPr lang="en-US" sz="2000" i="1" dirty="0" err="1">
                <a:solidFill>
                  <a:srgbClr val="3833FF"/>
                </a:solidFill>
                <a:latin typeface="Helvetica" pitchFamily="2" charset="0"/>
              </a:rPr>
              <a:t>jsp</a:t>
            </a:r>
            <a:r>
              <a:rPr lang="en-US" sz="2000" i="1" dirty="0">
                <a:solidFill>
                  <a:srgbClr val="3833FF"/>
                </a:solidFill>
                <a:latin typeface="Helvetica" pitchFamily="2" charset="0"/>
              </a:rPr>
              <a:t>/</a:t>
            </a:r>
            <a:r>
              <a:rPr lang="en-US" sz="2000" i="1" dirty="0" err="1">
                <a:solidFill>
                  <a:srgbClr val="3833FF"/>
                </a:solidFill>
                <a:latin typeface="Helvetica" pitchFamily="2" charset="0"/>
              </a:rPr>
              <a:t>jstl</a:t>
            </a:r>
            <a:r>
              <a:rPr lang="en-US" sz="2000" i="1" dirty="0">
                <a:solidFill>
                  <a:srgbClr val="3833FF"/>
                </a:solidFill>
                <a:latin typeface="Helvetica" pitchFamily="2" charset="0"/>
              </a:rPr>
              <a:t>/core" </a:t>
            </a:r>
            <a:r>
              <a:rPr lang="en-US" sz="2000" dirty="0">
                <a:solidFill>
                  <a:srgbClr val="911E91"/>
                </a:solidFill>
                <a:latin typeface="Helvetica" pitchFamily="2" charset="0"/>
              </a:rPr>
              <a:t>prefix</a:t>
            </a:r>
            <a:r>
              <a:rPr lang="en-US" sz="2000" dirty="0">
                <a:latin typeface="Helvetica" pitchFamily="2" charset="0"/>
              </a:rPr>
              <a:t>=</a:t>
            </a:r>
            <a:r>
              <a:rPr lang="en-US" sz="2000" i="1" dirty="0">
                <a:solidFill>
                  <a:srgbClr val="3833FF"/>
                </a:solidFill>
                <a:latin typeface="Helvetica" pitchFamily="2" charset="0"/>
              </a:rPr>
              <a:t>"c" </a:t>
            </a:r>
            <a:r>
              <a:rPr lang="en-US" sz="2000" dirty="0">
                <a:solidFill>
                  <a:srgbClr val="CC724F"/>
                </a:solidFill>
                <a:latin typeface="Helvetica" pitchFamily="2" charset="0"/>
              </a:rPr>
              <a:t>%&gt;</a:t>
            </a:r>
          </a:p>
          <a:p>
            <a:pPr marL="0" indent="0">
              <a:buNone/>
            </a:pPr>
            <a:endParaRPr lang="en-US" sz="2000" dirty="0">
              <a:solidFill>
                <a:srgbClr val="CC724F"/>
              </a:solidFill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CC724F"/>
                </a:solidFill>
                <a:latin typeface="Helvetica" pitchFamily="2" charset="0"/>
              </a:rPr>
              <a:t>&lt;% 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latin typeface="Helvetica" pitchFamily="2" charset="0"/>
              </a:rPr>
              <a:t>String[] cities = {</a:t>
            </a:r>
            <a:r>
              <a:rPr lang="en-US" sz="2000" dirty="0">
                <a:solidFill>
                  <a:srgbClr val="3833FF"/>
                </a:solidFill>
                <a:latin typeface="Helvetica" pitchFamily="2" charset="0"/>
              </a:rPr>
              <a:t>”</a:t>
            </a:r>
            <a:r>
              <a:rPr lang="en-US" sz="2000" dirty="0" err="1">
                <a:solidFill>
                  <a:srgbClr val="3833FF"/>
                </a:solidFill>
                <a:latin typeface="Helvetica" pitchFamily="2" charset="0"/>
              </a:rPr>
              <a:t>Hà</a:t>
            </a:r>
            <a:r>
              <a:rPr lang="en-US" sz="2000" dirty="0">
                <a:solidFill>
                  <a:srgbClr val="3833FF"/>
                </a:solidFill>
                <a:latin typeface="Helvetica" pitchFamily="2" charset="0"/>
              </a:rPr>
              <a:t> </a:t>
            </a:r>
            <a:r>
              <a:rPr lang="en-US" sz="2000" dirty="0" err="1">
                <a:solidFill>
                  <a:srgbClr val="3833FF"/>
                </a:solidFill>
                <a:latin typeface="Helvetica" pitchFamily="2" charset="0"/>
              </a:rPr>
              <a:t>Nội</a:t>
            </a:r>
            <a:r>
              <a:rPr lang="en-US" sz="2000" dirty="0">
                <a:solidFill>
                  <a:srgbClr val="3833FF"/>
                </a:solidFill>
                <a:latin typeface="Helvetica" pitchFamily="2" charset="0"/>
              </a:rPr>
              <a:t>"</a:t>
            </a:r>
            <a:r>
              <a:rPr lang="en-US" sz="2000" dirty="0">
                <a:latin typeface="Helvetica" pitchFamily="2" charset="0"/>
              </a:rPr>
              <a:t>, </a:t>
            </a:r>
            <a:r>
              <a:rPr lang="en-US" sz="2000" dirty="0">
                <a:solidFill>
                  <a:srgbClr val="3833FF"/>
                </a:solidFill>
                <a:latin typeface="Helvetica" pitchFamily="2" charset="0"/>
              </a:rPr>
              <a:t>”</a:t>
            </a:r>
            <a:r>
              <a:rPr lang="en-US" sz="2000" dirty="0" err="1">
                <a:solidFill>
                  <a:srgbClr val="3833FF"/>
                </a:solidFill>
                <a:latin typeface="Helvetica" pitchFamily="2" charset="0"/>
              </a:rPr>
              <a:t>Đà</a:t>
            </a:r>
            <a:r>
              <a:rPr lang="en-US" sz="2000" dirty="0">
                <a:solidFill>
                  <a:srgbClr val="3833FF"/>
                </a:solidFill>
                <a:latin typeface="Helvetica" pitchFamily="2" charset="0"/>
              </a:rPr>
              <a:t> </a:t>
            </a:r>
            <a:r>
              <a:rPr lang="en-US" sz="2000" dirty="0" err="1">
                <a:solidFill>
                  <a:srgbClr val="3833FF"/>
                </a:solidFill>
                <a:latin typeface="Helvetica" pitchFamily="2" charset="0"/>
              </a:rPr>
              <a:t>Nẵng</a:t>
            </a:r>
            <a:r>
              <a:rPr lang="en-US" sz="2000" dirty="0">
                <a:solidFill>
                  <a:srgbClr val="3833FF"/>
                </a:solidFill>
                <a:latin typeface="Helvetica" pitchFamily="2" charset="0"/>
              </a:rPr>
              <a:t>"</a:t>
            </a:r>
            <a:r>
              <a:rPr lang="en-US" sz="2000" dirty="0">
                <a:latin typeface="Helvetica" pitchFamily="2" charset="0"/>
              </a:rPr>
              <a:t>, </a:t>
            </a:r>
            <a:r>
              <a:rPr lang="en-US" sz="2000" dirty="0">
                <a:solidFill>
                  <a:srgbClr val="3833FF"/>
                </a:solidFill>
                <a:latin typeface="Helvetica" pitchFamily="2" charset="0"/>
              </a:rPr>
              <a:t>”</a:t>
            </a:r>
            <a:r>
              <a:rPr lang="en-US" sz="2000" dirty="0" err="1">
                <a:solidFill>
                  <a:srgbClr val="3833FF"/>
                </a:solidFill>
                <a:latin typeface="Helvetica" pitchFamily="2" charset="0"/>
              </a:rPr>
              <a:t>Hồ</a:t>
            </a:r>
            <a:r>
              <a:rPr lang="en-US" sz="2000" dirty="0">
                <a:solidFill>
                  <a:srgbClr val="3833FF"/>
                </a:solidFill>
                <a:latin typeface="Helvetica" pitchFamily="2" charset="0"/>
              </a:rPr>
              <a:t> </a:t>
            </a:r>
            <a:r>
              <a:rPr lang="en-US" sz="2000" dirty="0" err="1">
                <a:solidFill>
                  <a:srgbClr val="3833FF"/>
                </a:solidFill>
                <a:latin typeface="Helvetica" pitchFamily="2" charset="0"/>
              </a:rPr>
              <a:t>Chí</a:t>
            </a:r>
            <a:r>
              <a:rPr lang="en-US" sz="2000" dirty="0">
                <a:solidFill>
                  <a:srgbClr val="3833FF"/>
                </a:solidFill>
                <a:latin typeface="Helvetica" pitchFamily="2" charset="0"/>
              </a:rPr>
              <a:t> Minh"</a:t>
            </a:r>
            <a:r>
              <a:rPr lang="en-US" sz="2000" dirty="0">
                <a:latin typeface="Helvetica" pitchFamily="2" charset="0"/>
              </a:rPr>
              <a:t>}; </a:t>
            </a:r>
          </a:p>
          <a:p>
            <a:pPr marL="0" indent="0">
              <a:buNone/>
            </a:pPr>
            <a:r>
              <a:rPr lang="en-US" sz="2000" dirty="0" err="1">
                <a:latin typeface="Helvetica" pitchFamily="2" charset="0"/>
              </a:rPr>
              <a:t>pageContext.setAttribute</a:t>
            </a:r>
            <a:r>
              <a:rPr lang="en-US" sz="2000" dirty="0">
                <a:latin typeface="Helvetica" pitchFamily="2" charset="0"/>
              </a:rPr>
              <a:t>(</a:t>
            </a:r>
            <a:r>
              <a:rPr lang="en-US" sz="2000" dirty="0">
                <a:solidFill>
                  <a:srgbClr val="3833FF"/>
                </a:solidFill>
                <a:latin typeface="Helvetica" pitchFamily="2" charset="0"/>
              </a:rPr>
              <a:t>"</a:t>
            </a:r>
            <a:r>
              <a:rPr lang="en-US" sz="2000" dirty="0" err="1">
                <a:solidFill>
                  <a:srgbClr val="3833FF"/>
                </a:solidFill>
                <a:latin typeface="Helvetica" pitchFamily="2" charset="0"/>
              </a:rPr>
              <a:t>myCities</a:t>
            </a:r>
            <a:r>
              <a:rPr lang="en-US" sz="2000" dirty="0">
                <a:solidFill>
                  <a:srgbClr val="3833FF"/>
                </a:solidFill>
                <a:latin typeface="Helvetica" pitchFamily="2" charset="0"/>
              </a:rPr>
              <a:t>"</a:t>
            </a:r>
            <a:r>
              <a:rPr lang="en-US" sz="2000" dirty="0">
                <a:latin typeface="Helvetica" pitchFamily="2" charset="0"/>
              </a:rPr>
              <a:t>, cities); 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C724F"/>
                </a:solidFill>
                <a:latin typeface="Helvetica" pitchFamily="2" charset="0"/>
              </a:rPr>
              <a:t>%&gt; 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008E91"/>
                </a:solidFill>
                <a:latin typeface="Helvetica" pitchFamily="2" charset="0"/>
              </a:rPr>
              <a:t>&lt;</a:t>
            </a:r>
            <a:r>
              <a:rPr lang="en-US" sz="2000" dirty="0">
                <a:solidFill>
                  <a:srgbClr val="4C8E91"/>
                </a:solidFill>
                <a:latin typeface="Helvetica" pitchFamily="2" charset="0"/>
              </a:rPr>
              <a:t>body</a:t>
            </a:r>
            <a:r>
              <a:rPr lang="en-US" sz="2000" dirty="0">
                <a:solidFill>
                  <a:srgbClr val="008E91"/>
                </a:solidFill>
                <a:latin typeface="Helvetica" pitchFamily="2" charset="0"/>
              </a:rPr>
              <a:t>&gt; 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008E91"/>
                </a:solidFill>
                <a:latin typeface="Helvetica" pitchFamily="2" charset="0"/>
              </a:rPr>
              <a:t>&lt;</a:t>
            </a:r>
            <a:r>
              <a:rPr lang="en-US" sz="2000" dirty="0" err="1">
                <a:solidFill>
                  <a:srgbClr val="4C8E91"/>
                </a:solidFill>
                <a:latin typeface="Helvetica" pitchFamily="2" charset="0"/>
              </a:rPr>
              <a:t>c:forEach</a:t>
            </a:r>
            <a:r>
              <a:rPr lang="en-US" sz="2000" dirty="0">
                <a:solidFill>
                  <a:srgbClr val="4C8E91"/>
                </a:solidFill>
                <a:latin typeface="Helvetica" pitchFamily="2" charset="0"/>
              </a:rPr>
              <a:t> </a:t>
            </a:r>
            <a:r>
              <a:rPr lang="en-US" sz="2000" dirty="0" err="1">
                <a:solidFill>
                  <a:srgbClr val="911E91"/>
                </a:solidFill>
                <a:latin typeface="Helvetica" pitchFamily="2" charset="0"/>
              </a:rPr>
              <a:t>var</a:t>
            </a:r>
            <a:r>
              <a:rPr lang="en-US" sz="2000" dirty="0">
                <a:latin typeface="Helvetica" pitchFamily="2" charset="0"/>
              </a:rPr>
              <a:t>=</a:t>
            </a:r>
            <a:r>
              <a:rPr lang="en-US" sz="2000" i="1" dirty="0">
                <a:solidFill>
                  <a:srgbClr val="3833FF"/>
                </a:solidFill>
                <a:latin typeface="Helvetica" pitchFamily="2" charset="0"/>
              </a:rPr>
              <a:t>"</a:t>
            </a:r>
            <a:r>
              <a:rPr lang="en-US" sz="2000" i="1" dirty="0" err="1">
                <a:solidFill>
                  <a:srgbClr val="3833FF"/>
                </a:solidFill>
                <a:latin typeface="Helvetica" pitchFamily="2" charset="0"/>
              </a:rPr>
              <a:t>tempCity</a:t>
            </a:r>
            <a:r>
              <a:rPr lang="en-US" sz="2000" i="1" dirty="0">
                <a:solidFill>
                  <a:srgbClr val="3833FF"/>
                </a:solidFill>
                <a:latin typeface="Helvetica" pitchFamily="2" charset="0"/>
              </a:rPr>
              <a:t>" </a:t>
            </a:r>
            <a:r>
              <a:rPr lang="en-US" sz="2000" dirty="0">
                <a:solidFill>
                  <a:srgbClr val="911E91"/>
                </a:solidFill>
                <a:latin typeface="Helvetica" pitchFamily="2" charset="0"/>
              </a:rPr>
              <a:t>items</a:t>
            </a:r>
            <a:r>
              <a:rPr lang="en-US" sz="2000" dirty="0">
                <a:latin typeface="Helvetica" pitchFamily="2" charset="0"/>
              </a:rPr>
              <a:t>=</a:t>
            </a:r>
            <a:r>
              <a:rPr lang="en-US" sz="2000" i="1" dirty="0">
                <a:solidFill>
                  <a:srgbClr val="3833FF"/>
                </a:solidFill>
                <a:latin typeface="Helvetica" pitchFamily="2" charset="0"/>
              </a:rPr>
              <a:t>"</a:t>
            </a:r>
            <a:r>
              <a:rPr lang="en-US" sz="2000" dirty="0">
                <a:latin typeface="Helvetica" pitchFamily="2" charset="0"/>
              </a:rPr>
              <a:t>${</a:t>
            </a:r>
            <a:r>
              <a:rPr lang="en-US" sz="2000" dirty="0" err="1">
                <a:latin typeface="Helvetica" pitchFamily="2" charset="0"/>
              </a:rPr>
              <a:t>myCities</a:t>
            </a:r>
            <a:r>
              <a:rPr lang="en-US" sz="2000" dirty="0">
                <a:latin typeface="Helvetica" pitchFamily="2" charset="0"/>
              </a:rPr>
              <a:t>}</a:t>
            </a:r>
            <a:r>
              <a:rPr lang="en-US" sz="2000" i="1" dirty="0">
                <a:solidFill>
                  <a:srgbClr val="3833FF"/>
                </a:solidFill>
                <a:latin typeface="Helvetica" pitchFamily="2" charset="0"/>
              </a:rPr>
              <a:t>"</a:t>
            </a:r>
            <a:r>
              <a:rPr lang="en-US" sz="2000" dirty="0">
                <a:solidFill>
                  <a:srgbClr val="008E91"/>
                </a:solidFill>
                <a:latin typeface="Helvetica" pitchFamily="2" charset="0"/>
              </a:rPr>
              <a:t>&gt; </a:t>
            </a:r>
            <a:r>
              <a:rPr lang="en-US" sz="2000" dirty="0">
                <a:latin typeface="Helvetica" pitchFamily="2" charset="0"/>
              </a:rPr>
              <a:t>${</a:t>
            </a:r>
            <a:r>
              <a:rPr lang="en-US" sz="2000" dirty="0" err="1">
                <a:latin typeface="Helvetica" pitchFamily="2" charset="0"/>
              </a:rPr>
              <a:t>tempCity</a:t>
            </a:r>
            <a:r>
              <a:rPr lang="en-US" sz="2000" dirty="0">
                <a:latin typeface="Helvetica" pitchFamily="2" charset="0"/>
              </a:rPr>
              <a:t>} </a:t>
            </a:r>
            <a:r>
              <a:rPr lang="en-US" sz="2000" dirty="0">
                <a:solidFill>
                  <a:srgbClr val="008E91"/>
                </a:solidFill>
                <a:latin typeface="Helvetica" pitchFamily="2" charset="0"/>
              </a:rPr>
              <a:t>&lt;</a:t>
            </a:r>
            <a:r>
              <a:rPr lang="en-US" sz="2000" dirty="0" err="1">
                <a:solidFill>
                  <a:srgbClr val="4C8E91"/>
                </a:solidFill>
                <a:latin typeface="Helvetica" pitchFamily="2" charset="0"/>
              </a:rPr>
              <a:t>br</a:t>
            </a:r>
            <a:r>
              <a:rPr lang="en-US" sz="2000" dirty="0">
                <a:solidFill>
                  <a:srgbClr val="008E91"/>
                </a:solidFill>
                <a:latin typeface="Helvetica" pitchFamily="2" charset="0"/>
              </a:rPr>
              <a:t>/&gt; 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008E91"/>
                </a:solidFill>
                <a:latin typeface="Helvetica" pitchFamily="2" charset="0"/>
              </a:rPr>
              <a:t>&lt;/</a:t>
            </a:r>
            <a:r>
              <a:rPr lang="en-US" sz="2000" dirty="0" err="1">
                <a:solidFill>
                  <a:srgbClr val="4C8E91"/>
                </a:solidFill>
                <a:latin typeface="Helvetica" pitchFamily="2" charset="0"/>
              </a:rPr>
              <a:t>c:forEach</a:t>
            </a:r>
            <a:r>
              <a:rPr lang="en-US" sz="2000" dirty="0">
                <a:solidFill>
                  <a:srgbClr val="008E91"/>
                </a:solidFill>
                <a:latin typeface="Helvetica" pitchFamily="2" charset="0"/>
              </a:rPr>
              <a:t>&gt; &lt;/</a:t>
            </a:r>
            <a:r>
              <a:rPr lang="en-US" sz="2000" dirty="0">
                <a:solidFill>
                  <a:srgbClr val="4C8E91"/>
                </a:solidFill>
                <a:latin typeface="Helvetica" pitchFamily="2" charset="0"/>
              </a:rPr>
              <a:t>body</a:t>
            </a:r>
            <a:r>
              <a:rPr lang="en-US" sz="2000" dirty="0">
                <a:solidFill>
                  <a:srgbClr val="008E91"/>
                </a:solidFill>
                <a:latin typeface="Helvetica" pitchFamily="2" charset="0"/>
              </a:rPr>
              <a:t>&gt; 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1CF45-67EE-034C-B7F7-DC7D047E8820}"/>
              </a:ext>
            </a:extLst>
          </p:cNvPr>
          <p:cNvSpPr txBox="1"/>
          <p:nvPr/>
        </p:nvSpPr>
        <p:spPr>
          <a:xfrm>
            <a:off x="7066252" y="5004137"/>
            <a:ext cx="4275568" cy="1015663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/>
              <a:t>Hà</a:t>
            </a:r>
            <a:r>
              <a:rPr lang="en-US" sz="2000" dirty="0"/>
              <a:t> </a:t>
            </a:r>
            <a:r>
              <a:rPr lang="en-US" sz="2000" dirty="0" err="1"/>
              <a:t>Nội</a:t>
            </a:r>
            <a:endParaRPr lang="en-US" sz="2000" dirty="0"/>
          </a:p>
          <a:p>
            <a:r>
              <a:rPr lang="en-US" sz="2000" dirty="0" err="1"/>
              <a:t>Đà</a:t>
            </a:r>
            <a:r>
              <a:rPr lang="en-US" sz="2000" dirty="0"/>
              <a:t> </a:t>
            </a:r>
            <a:r>
              <a:rPr lang="en-US" sz="2000" dirty="0" err="1"/>
              <a:t>Nẵng</a:t>
            </a:r>
            <a:endParaRPr lang="en-US" sz="2000" dirty="0"/>
          </a:p>
          <a:p>
            <a:r>
              <a:rPr lang="en-US" sz="2000" dirty="0" err="1"/>
              <a:t>Hồ</a:t>
            </a:r>
            <a:r>
              <a:rPr lang="en-US" sz="2000" dirty="0"/>
              <a:t> </a:t>
            </a:r>
            <a:r>
              <a:rPr lang="en-US" sz="2000" dirty="0" err="1"/>
              <a:t>Chí</a:t>
            </a:r>
            <a:r>
              <a:rPr lang="en-US" sz="2000" dirty="0"/>
              <a:t> Minh</a:t>
            </a:r>
          </a:p>
        </p:txBody>
      </p:sp>
    </p:spTree>
    <p:extLst>
      <p:ext uri="{BB962C8B-B14F-4D97-AF65-F5344CB8AC3E}">
        <p14:creationId xmlns:p14="http://schemas.microsoft.com/office/powerpoint/2010/main" val="33055656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"/>
          <p:cNvSpPr txBox="1">
            <a:spLocks/>
          </p:cNvSpPr>
          <p:nvPr/>
        </p:nvSpPr>
        <p:spPr bwMode="auto">
          <a:xfrm>
            <a:off x="1868557" y="2895601"/>
            <a:ext cx="8189843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vi-VN" kern="0" dirty="0">
                <a:solidFill>
                  <a:srgbClr val="002060"/>
                </a:solidFill>
                <a:latin typeface="Cambria" panose="02040503050406030204" pitchFamily="18" charset="0"/>
              </a:rPr>
              <a:t>JSP Application Models</a:t>
            </a:r>
            <a:endParaRPr lang="en-US" kern="0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10201" y="1752600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Cambria" panose="02040503050406030204" pitchFamily="18" charset="0"/>
              </a:rPr>
              <a:t>Phần</a:t>
            </a:r>
            <a:r>
              <a:rPr lang="en-US" sz="2800" b="1" dirty="0">
                <a:latin typeface="Cambria" panose="02040503050406030204" pitchFamily="18" charset="0"/>
              </a:rPr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1942409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3C19A-6E1C-C648-A827-1DE9ED4D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0B72CB-6F47-8E4B-9608-1ADBE10E0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45" y="1999604"/>
            <a:ext cx="9446336" cy="3688273"/>
          </a:xfrm>
        </p:spPr>
      </p:pic>
    </p:spTree>
    <p:extLst>
      <p:ext uri="{BB962C8B-B14F-4D97-AF65-F5344CB8AC3E}">
        <p14:creationId xmlns:p14="http://schemas.microsoft.com/office/powerpoint/2010/main" val="7984345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3C19A-6E1C-C648-A827-1DE9ED4D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5B5781-D862-154E-990F-8D6D366F3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1608488"/>
            <a:ext cx="8889430" cy="4699322"/>
          </a:xfrm>
        </p:spPr>
      </p:pic>
    </p:spTree>
    <p:extLst>
      <p:ext uri="{BB962C8B-B14F-4D97-AF65-F5344CB8AC3E}">
        <p14:creationId xmlns:p14="http://schemas.microsoft.com/office/powerpoint/2010/main" val="28908878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00A17-9C05-A34D-A2CE-56D54795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khuyến</a:t>
            </a:r>
            <a:r>
              <a:rPr lang="en-US" dirty="0"/>
              <a:t> </a:t>
            </a:r>
            <a:r>
              <a:rPr lang="en-US" dirty="0" err="1"/>
              <a:t>nghị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35EB3F-28DF-B94C-A55D-6CD806C20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2</a:t>
            </a:r>
          </a:p>
          <a:p>
            <a:pPr lvl="1"/>
            <a:r>
              <a:rPr lang="en-US" b="1" i="1" dirty="0"/>
              <a:t>Controller</a:t>
            </a:r>
            <a:r>
              <a:rPr lang="en-US" dirty="0"/>
              <a:t>: Servlets</a:t>
            </a:r>
          </a:p>
          <a:p>
            <a:pPr lvl="1"/>
            <a:r>
              <a:rPr lang="en-US" b="1" i="1" dirty="0"/>
              <a:t>Model</a:t>
            </a:r>
            <a:r>
              <a:rPr lang="en-US" dirty="0"/>
              <a:t>: JavaBean (Java classes)</a:t>
            </a:r>
          </a:p>
          <a:p>
            <a:pPr lvl="1"/>
            <a:r>
              <a:rPr lang="en-US" b="1" i="1" dirty="0"/>
              <a:t>View</a:t>
            </a:r>
            <a:r>
              <a:rPr lang="en-US" dirty="0"/>
              <a:t>: JSP (JSP + Standard Action + JSTL) </a:t>
            </a:r>
          </a:p>
        </p:txBody>
      </p:sp>
    </p:spTree>
    <p:extLst>
      <p:ext uri="{BB962C8B-B14F-4D97-AF65-F5344CB8AC3E}">
        <p14:creationId xmlns:p14="http://schemas.microsoft.com/office/powerpoint/2010/main" val="30819644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EB81C-9B47-4B49-8BCD-EC286EAE0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Serverlet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Controller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4BB925-D280-5148-A462-EE70FEE45E42}"/>
              </a:ext>
            </a:extLst>
          </p:cNvPr>
          <p:cNvSpPr/>
          <p:nvPr/>
        </p:nvSpPr>
        <p:spPr bwMode="auto">
          <a:xfrm>
            <a:off x="720437" y="1468582"/>
            <a:ext cx="6677890" cy="51261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ServletController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E77B6A-7D16-EE45-81D7-1D7823E7FB0C}"/>
              </a:ext>
            </a:extLst>
          </p:cNvPr>
          <p:cNvSpPr/>
          <p:nvPr/>
        </p:nvSpPr>
        <p:spPr>
          <a:xfrm>
            <a:off x="2563091" y="2095510"/>
            <a:ext cx="784629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F0055"/>
                </a:solidFill>
                <a:latin typeface="Monaco" pitchFamily="2" charset="77"/>
              </a:rPr>
              <a:t>switch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</a:rPr>
              <a:t> (</a:t>
            </a:r>
            <a:r>
              <a:rPr lang="en-US" sz="1200" dirty="0">
                <a:solidFill>
                  <a:srgbClr val="6A3E3E"/>
                </a:solidFill>
                <a:latin typeface="Monaco" pitchFamily="2" charset="77"/>
              </a:rPr>
              <a:t>action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</a:rPr>
              <a:t>) {</a:t>
            </a:r>
            <a:endParaRPr lang="en-US" sz="1200" dirty="0">
              <a:solidFill>
                <a:srgbClr val="7F0055"/>
              </a:solidFill>
              <a:latin typeface="Monaco" pitchFamily="2" charset="77"/>
            </a:endParaRPr>
          </a:p>
          <a:p>
            <a:r>
              <a:rPr lang="en-US" sz="1200" dirty="0">
                <a:solidFill>
                  <a:srgbClr val="7F0055"/>
                </a:solidFill>
                <a:latin typeface="Monaco" pitchFamily="2" charset="77"/>
              </a:rPr>
              <a:t>case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Monaco" pitchFamily="2" charset="77"/>
              </a:rPr>
              <a:t>"/new"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</a:rPr>
              <a:t>:</a:t>
            </a:r>
            <a:endParaRPr lang="en-US" sz="1200" dirty="0">
              <a:solidFill>
                <a:srgbClr val="2A00FF"/>
              </a:solidFill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    </a:t>
            </a:r>
            <a:r>
              <a:rPr lang="en-US" sz="1200" dirty="0" err="1">
                <a:latin typeface="Monaco" pitchFamily="2" charset="77"/>
              </a:rPr>
              <a:t>showAddForm</a:t>
            </a:r>
            <a:r>
              <a:rPr lang="en-US" sz="1200" dirty="0">
                <a:latin typeface="Monaco" pitchFamily="2" charset="77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Monaco" pitchFamily="2" charset="77"/>
              </a:rPr>
              <a:t>request</a:t>
            </a:r>
            <a:r>
              <a:rPr lang="en-US" sz="1200" dirty="0">
                <a:latin typeface="Monaco" pitchFamily="2" charset="77"/>
              </a:rPr>
              <a:t>, </a:t>
            </a:r>
            <a:r>
              <a:rPr lang="en-US" sz="1200" dirty="0">
                <a:solidFill>
                  <a:srgbClr val="6A3E3E"/>
                </a:solidFill>
                <a:latin typeface="Monaco" pitchFamily="2" charset="77"/>
              </a:rPr>
              <a:t>response</a:t>
            </a:r>
            <a:r>
              <a:rPr lang="en-US" sz="1200" dirty="0">
                <a:latin typeface="Monaco" pitchFamily="2" charset="77"/>
              </a:rPr>
              <a:t>);</a:t>
            </a:r>
          </a:p>
          <a:p>
            <a:r>
              <a:rPr lang="en-US" sz="1200" dirty="0">
                <a:solidFill>
                  <a:srgbClr val="7F0055"/>
                </a:solidFill>
                <a:latin typeface="Monaco" pitchFamily="2" charset="77"/>
              </a:rPr>
              <a:t>    break</a:t>
            </a:r>
            <a:r>
              <a:rPr lang="en-US" sz="1200" dirty="0">
                <a:latin typeface="Monaco" pitchFamily="2" charset="77"/>
              </a:rPr>
              <a:t>;</a:t>
            </a:r>
          </a:p>
          <a:p>
            <a:r>
              <a:rPr lang="en-US" sz="1200" dirty="0">
                <a:solidFill>
                  <a:srgbClr val="7F0055"/>
                </a:solidFill>
                <a:latin typeface="Monaco" pitchFamily="2" charset="77"/>
              </a:rPr>
              <a:t>case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Monaco" pitchFamily="2" charset="77"/>
              </a:rPr>
              <a:t>"/insert"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</a:rPr>
              <a:t>:</a:t>
            </a:r>
            <a:endParaRPr lang="en-US" sz="1200" dirty="0">
              <a:solidFill>
                <a:srgbClr val="2A00FF"/>
              </a:solidFill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    </a:t>
            </a:r>
            <a:r>
              <a:rPr lang="en-US" sz="1200" dirty="0" err="1">
                <a:latin typeface="Monaco" pitchFamily="2" charset="77"/>
              </a:rPr>
              <a:t>addStudent</a:t>
            </a:r>
            <a:r>
              <a:rPr lang="en-US" sz="1200" dirty="0">
                <a:latin typeface="Monaco" pitchFamily="2" charset="77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Monaco" pitchFamily="2" charset="77"/>
              </a:rPr>
              <a:t>request</a:t>
            </a:r>
            <a:r>
              <a:rPr lang="en-US" sz="1200" dirty="0">
                <a:latin typeface="Monaco" pitchFamily="2" charset="77"/>
              </a:rPr>
              <a:t>, </a:t>
            </a:r>
            <a:r>
              <a:rPr lang="en-US" sz="1200" dirty="0">
                <a:solidFill>
                  <a:srgbClr val="6A3E3E"/>
                </a:solidFill>
                <a:latin typeface="Monaco" pitchFamily="2" charset="77"/>
              </a:rPr>
              <a:t>response</a:t>
            </a:r>
            <a:r>
              <a:rPr lang="en-US" sz="1200" dirty="0">
                <a:latin typeface="Monaco" pitchFamily="2" charset="77"/>
              </a:rPr>
              <a:t>);</a:t>
            </a:r>
          </a:p>
          <a:p>
            <a:r>
              <a:rPr lang="en-US" sz="1200" dirty="0">
                <a:latin typeface="Monaco" pitchFamily="2" charset="77"/>
              </a:rPr>
              <a:t>    </a:t>
            </a:r>
            <a:r>
              <a:rPr lang="en-US" sz="1200" dirty="0">
                <a:solidFill>
                  <a:srgbClr val="7F0055"/>
                </a:solidFill>
                <a:latin typeface="Monaco" pitchFamily="2" charset="77"/>
              </a:rPr>
              <a:t>break</a:t>
            </a:r>
            <a:r>
              <a:rPr lang="en-US" sz="1200" dirty="0">
                <a:latin typeface="Monaco" pitchFamily="2" charset="77"/>
              </a:rPr>
              <a:t>;</a:t>
            </a:r>
          </a:p>
          <a:p>
            <a:r>
              <a:rPr lang="en-US" sz="1200" dirty="0">
                <a:solidFill>
                  <a:srgbClr val="7F0055"/>
                </a:solidFill>
                <a:latin typeface="Monaco" pitchFamily="2" charset="77"/>
              </a:rPr>
              <a:t>case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Monaco" pitchFamily="2" charset="77"/>
              </a:rPr>
              <a:t>"/delete"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</a:rPr>
              <a:t>:</a:t>
            </a:r>
            <a:endParaRPr lang="en-US" sz="1200" dirty="0">
              <a:solidFill>
                <a:srgbClr val="2A00FF"/>
              </a:solidFill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    </a:t>
            </a:r>
            <a:r>
              <a:rPr lang="en-US" sz="1200" dirty="0" err="1">
                <a:latin typeface="Monaco" pitchFamily="2" charset="77"/>
              </a:rPr>
              <a:t>deleteStudent</a:t>
            </a:r>
            <a:r>
              <a:rPr lang="en-US" sz="1200" dirty="0">
                <a:latin typeface="Monaco" pitchFamily="2" charset="77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Monaco" pitchFamily="2" charset="77"/>
              </a:rPr>
              <a:t>request</a:t>
            </a:r>
            <a:r>
              <a:rPr lang="en-US" sz="1200" dirty="0">
                <a:latin typeface="Monaco" pitchFamily="2" charset="77"/>
              </a:rPr>
              <a:t>, </a:t>
            </a:r>
            <a:r>
              <a:rPr lang="en-US" sz="1200" dirty="0">
                <a:solidFill>
                  <a:srgbClr val="6A3E3E"/>
                </a:solidFill>
                <a:latin typeface="Monaco" pitchFamily="2" charset="77"/>
              </a:rPr>
              <a:t>response</a:t>
            </a:r>
            <a:r>
              <a:rPr lang="en-US" sz="1200" dirty="0">
                <a:latin typeface="Monaco" pitchFamily="2" charset="77"/>
              </a:rPr>
              <a:t>);</a:t>
            </a:r>
          </a:p>
          <a:p>
            <a:r>
              <a:rPr lang="en-US" sz="1200" dirty="0">
                <a:solidFill>
                  <a:srgbClr val="7F0055"/>
                </a:solidFill>
                <a:latin typeface="Monaco" pitchFamily="2" charset="77"/>
              </a:rPr>
              <a:t>    break</a:t>
            </a:r>
            <a:r>
              <a:rPr lang="en-US" sz="1200" dirty="0">
                <a:latin typeface="Monaco" pitchFamily="2" charset="77"/>
              </a:rPr>
              <a:t>;</a:t>
            </a:r>
          </a:p>
          <a:p>
            <a:r>
              <a:rPr lang="en-US" sz="1200" dirty="0">
                <a:solidFill>
                  <a:srgbClr val="7F0055"/>
                </a:solidFill>
                <a:latin typeface="Monaco" pitchFamily="2" charset="77"/>
              </a:rPr>
              <a:t>case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Monaco" pitchFamily="2" charset="77"/>
              </a:rPr>
              <a:t>"/edit"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</a:rPr>
              <a:t>:</a:t>
            </a:r>
            <a:endParaRPr lang="en-US" sz="1200" dirty="0">
              <a:solidFill>
                <a:srgbClr val="2A00FF"/>
              </a:solidFill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    </a:t>
            </a:r>
            <a:r>
              <a:rPr lang="en-US" sz="1200" dirty="0" err="1">
                <a:latin typeface="Monaco" pitchFamily="2" charset="77"/>
              </a:rPr>
              <a:t>showEditForm</a:t>
            </a:r>
            <a:r>
              <a:rPr lang="en-US" sz="1200" dirty="0">
                <a:latin typeface="Monaco" pitchFamily="2" charset="77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Monaco" pitchFamily="2" charset="77"/>
              </a:rPr>
              <a:t>request</a:t>
            </a:r>
            <a:r>
              <a:rPr lang="en-US" sz="1200" dirty="0">
                <a:latin typeface="Monaco" pitchFamily="2" charset="77"/>
              </a:rPr>
              <a:t>, </a:t>
            </a:r>
            <a:r>
              <a:rPr lang="en-US" sz="1200" dirty="0">
                <a:solidFill>
                  <a:srgbClr val="6A3E3E"/>
                </a:solidFill>
                <a:latin typeface="Monaco" pitchFamily="2" charset="77"/>
              </a:rPr>
              <a:t>response</a:t>
            </a:r>
            <a:r>
              <a:rPr lang="en-US" sz="1200" dirty="0">
                <a:latin typeface="Monaco" pitchFamily="2" charset="77"/>
              </a:rPr>
              <a:t>);</a:t>
            </a:r>
          </a:p>
          <a:p>
            <a:r>
              <a:rPr lang="en-US" sz="1200" dirty="0">
                <a:solidFill>
                  <a:srgbClr val="7F0055"/>
                </a:solidFill>
                <a:latin typeface="Monaco" pitchFamily="2" charset="77"/>
              </a:rPr>
              <a:t>    break</a:t>
            </a:r>
            <a:r>
              <a:rPr lang="en-US" sz="1200" dirty="0">
                <a:latin typeface="Monaco" pitchFamily="2" charset="77"/>
              </a:rPr>
              <a:t>;</a:t>
            </a:r>
          </a:p>
          <a:p>
            <a:r>
              <a:rPr lang="en-US" sz="1200" dirty="0">
                <a:solidFill>
                  <a:srgbClr val="7F0055"/>
                </a:solidFill>
                <a:latin typeface="Monaco" pitchFamily="2" charset="77"/>
              </a:rPr>
              <a:t>case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Monaco" pitchFamily="2" charset="77"/>
              </a:rPr>
              <a:t>"/update"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</a:rPr>
              <a:t>:</a:t>
            </a:r>
            <a:endParaRPr lang="en-US" sz="1200" dirty="0">
              <a:solidFill>
                <a:srgbClr val="2A00FF"/>
              </a:solidFill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    </a:t>
            </a:r>
            <a:r>
              <a:rPr lang="en-US" sz="1200" dirty="0" err="1">
                <a:latin typeface="Monaco" pitchFamily="2" charset="77"/>
              </a:rPr>
              <a:t>updateStudent</a:t>
            </a:r>
            <a:r>
              <a:rPr lang="en-US" sz="1200" dirty="0">
                <a:latin typeface="Monaco" pitchFamily="2" charset="77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Monaco" pitchFamily="2" charset="77"/>
              </a:rPr>
              <a:t>request</a:t>
            </a:r>
            <a:r>
              <a:rPr lang="en-US" sz="1200" dirty="0">
                <a:latin typeface="Monaco" pitchFamily="2" charset="77"/>
              </a:rPr>
              <a:t>, </a:t>
            </a:r>
            <a:r>
              <a:rPr lang="en-US" sz="1200" dirty="0">
                <a:solidFill>
                  <a:srgbClr val="6A3E3E"/>
                </a:solidFill>
                <a:latin typeface="Monaco" pitchFamily="2" charset="77"/>
              </a:rPr>
              <a:t>response</a:t>
            </a:r>
            <a:r>
              <a:rPr lang="en-US" sz="1200" dirty="0">
                <a:latin typeface="Monaco" pitchFamily="2" charset="77"/>
              </a:rPr>
              <a:t>);</a:t>
            </a:r>
          </a:p>
          <a:p>
            <a:r>
              <a:rPr lang="en-US" sz="1200" dirty="0">
                <a:solidFill>
                  <a:srgbClr val="7F0055"/>
                </a:solidFill>
                <a:latin typeface="Monaco" pitchFamily="2" charset="77"/>
              </a:rPr>
              <a:t>    break</a:t>
            </a:r>
            <a:r>
              <a:rPr lang="en-US" sz="1200" dirty="0">
                <a:latin typeface="Monaco" pitchFamily="2" charset="77"/>
              </a:rPr>
              <a:t>;</a:t>
            </a:r>
          </a:p>
          <a:p>
            <a:r>
              <a:rPr lang="en-US" sz="1200" dirty="0">
                <a:solidFill>
                  <a:srgbClr val="7F0055"/>
                </a:solidFill>
                <a:latin typeface="Monaco" pitchFamily="2" charset="77"/>
              </a:rPr>
              <a:t>case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Monaco" pitchFamily="2" charset="77"/>
              </a:rPr>
              <a:t>"/index"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</a:rPr>
              <a:t>:</a:t>
            </a:r>
            <a:endParaRPr lang="en-US" sz="1200" dirty="0">
              <a:solidFill>
                <a:srgbClr val="2A00FF"/>
              </a:solidFill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    </a:t>
            </a:r>
            <a:r>
              <a:rPr lang="en-US" sz="1200" dirty="0" err="1">
                <a:latin typeface="Monaco" pitchFamily="2" charset="77"/>
              </a:rPr>
              <a:t>listStudent</a:t>
            </a:r>
            <a:r>
              <a:rPr lang="en-US" sz="1200" dirty="0">
                <a:latin typeface="Monaco" pitchFamily="2" charset="77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Monaco" pitchFamily="2" charset="77"/>
              </a:rPr>
              <a:t>request</a:t>
            </a:r>
            <a:r>
              <a:rPr lang="en-US" sz="1200" dirty="0">
                <a:latin typeface="Monaco" pitchFamily="2" charset="77"/>
              </a:rPr>
              <a:t>, </a:t>
            </a:r>
            <a:r>
              <a:rPr lang="en-US" sz="1200" dirty="0">
                <a:solidFill>
                  <a:srgbClr val="6A3E3E"/>
                </a:solidFill>
                <a:latin typeface="Monaco" pitchFamily="2" charset="77"/>
              </a:rPr>
              <a:t>response</a:t>
            </a:r>
            <a:r>
              <a:rPr lang="en-US" sz="1200" dirty="0">
                <a:latin typeface="Monaco" pitchFamily="2" charset="77"/>
              </a:rPr>
              <a:t>);</a:t>
            </a:r>
          </a:p>
          <a:p>
            <a:r>
              <a:rPr lang="en-US" sz="1200" dirty="0">
                <a:solidFill>
                  <a:srgbClr val="7F0055"/>
                </a:solidFill>
                <a:latin typeface="Monaco" pitchFamily="2" charset="77"/>
              </a:rPr>
              <a:t>    break</a:t>
            </a:r>
            <a:r>
              <a:rPr lang="en-US" sz="1200" dirty="0">
                <a:latin typeface="Monaco" pitchFamily="2" charset="77"/>
              </a:rPr>
              <a:t>;</a:t>
            </a:r>
          </a:p>
          <a:p>
            <a:r>
              <a:rPr lang="en-US" sz="1200" dirty="0">
                <a:solidFill>
                  <a:srgbClr val="7F0055"/>
                </a:solidFill>
                <a:latin typeface="Monaco" pitchFamily="2" charset="77"/>
              </a:rPr>
              <a:t>default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</a:rPr>
              <a:t>:</a:t>
            </a:r>
            <a:endParaRPr lang="en-US" sz="1200" dirty="0">
              <a:solidFill>
                <a:srgbClr val="7F0055"/>
              </a:solidFill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    </a:t>
            </a:r>
            <a:r>
              <a:rPr lang="en-US" sz="1200" dirty="0" err="1">
                <a:latin typeface="Monaco" pitchFamily="2" charset="77"/>
              </a:rPr>
              <a:t>listStudent</a:t>
            </a:r>
            <a:r>
              <a:rPr lang="en-US" sz="1200" dirty="0">
                <a:latin typeface="Monaco" pitchFamily="2" charset="77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Monaco" pitchFamily="2" charset="77"/>
              </a:rPr>
              <a:t>request</a:t>
            </a:r>
            <a:r>
              <a:rPr lang="en-US" sz="1200" dirty="0">
                <a:latin typeface="Monaco" pitchFamily="2" charset="77"/>
              </a:rPr>
              <a:t>, </a:t>
            </a:r>
            <a:r>
              <a:rPr lang="en-US" sz="1200" dirty="0">
                <a:solidFill>
                  <a:srgbClr val="6A3E3E"/>
                </a:solidFill>
                <a:latin typeface="Monaco" pitchFamily="2" charset="77"/>
              </a:rPr>
              <a:t>response</a:t>
            </a:r>
            <a:r>
              <a:rPr lang="en-US" sz="1200" dirty="0">
                <a:latin typeface="Monaco" pitchFamily="2" charset="77"/>
              </a:rPr>
              <a:t>);</a:t>
            </a:r>
          </a:p>
          <a:p>
            <a:r>
              <a:rPr lang="en-US" sz="1200" dirty="0">
                <a:solidFill>
                  <a:srgbClr val="7F0055"/>
                </a:solidFill>
                <a:latin typeface="Monaco" pitchFamily="2" charset="77"/>
              </a:rPr>
              <a:t>    break</a:t>
            </a:r>
            <a:r>
              <a:rPr lang="en-US" sz="1200" dirty="0">
                <a:latin typeface="Monaco" pitchFamily="2" charset="77"/>
              </a:rPr>
              <a:t>;</a:t>
            </a:r>
          </a:p>
          <a:p>
            <a:r>
              <a:rPr lang="en-US" sz="1200" dirty="0">
                <a:latin typeface="Monaco" pitchFamily="2" charset="77"/>
              </a:rPr>
              <a:t>}</a:t>
            </a:r>
            <a:endParaRPr lang="en-US" sz="1200" dirty="0">
              <a:effectLst/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769021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EB81C-9B47-4B49-8BCD-EC286EAE0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Servlet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JSP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90140-73A1-7743-9D06-A6A24E11E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45" y="1981200"/>
            <a:ext cx="11220450" cy="437803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4C8E70"/>
                </a:solidFill>
                <a:latin typeface="Helvetica" pitchFamily="2" charset="0"/>
              </a:rPr>
              <a:t>//Step 1: Prepare data</a:t>
            </a:r>
          </a:p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String[] </a:t>
            </a:r>
            <a:r>
              <a:rPr lang="en-US" dirty="0">
                <a:solidFill>
                  <a:srgbClr val="7C4F4C"/>
                </a:solidFill>
                <a:latin typeface="Helvetica" pitchFamily="2" charset="0"/>
              </a:rPr>
              <a:t>students </a:t>
            </a:r>
            <a:r>
              <a:rPr lang="en-US" dirty="0">
                <a:latin typeface="Helvetica" pitchFamily="2" charset="0"/>
              </a:rPr>
              <a:t>= {</a:t>
            </a:r>
            <a:r>
              <a:rPr lang="en-US" dirty="0">
                <a:solidFill>
                  <a:srgbClr val="3833FF"/>
                </a:solidFill>
                <a:latin typeface="Helvetica" pitchFamily="2" charset="0"/>
              </a:rPr>
              <a:t>”Nam"</a:t>
            </a:r>
            <a:r>
              <a:rPr lang="en-US" dirty="0">
                <a:latin typeface="Helvetica" pitchFamily="2" charset="0"/>
              </a:rPr>
              <a:t>, </a:t>
            </a:r>
            <a:r>
              <a:rPr lang="en-US" dirty="0">
                <a:solidFill>
                  <a:srgbClr val="3833FF"/>
                </a:solidFill>
                <a:latin typeface="Helvetica" pitchFamily="2" charset="0"/>
              </a:rPr>
              <a:t>”Trang"</a:t>
            </a:r>
            <a:r>
              <a:rPr lang="en-US" dirty="0">
                <a:latin typeface="Helvetica" pitchFamily="2" charset="0"/>
              </a:rPr>
              <a:t>, </a:t>
            </a:r>
            <a:r>
              <a:rPr lang="en-US" dirty="0">
                <a:solidFill>
                  <a:srgbClr val="3833FF"/>
                </a:solidFill>
                <a:latin typeface="Helvetica" pitchFamily="2" charset="0"/>
              </a:rPr>
              <a:t>”</a:t>
            </a:r>
            <a:r>
              <a:rPr lang="en-US" dirty="0" err="1">
                <a:solidFill>
                  <a:srgbClr val="3833FF"/>
                </a:solidFill>
                <a:latin typeface="Helvetica" pitchFamily="2" charset="0"/>
              </a:rPr>
              <a:t>Vân</a:t>
            </a:r>
            <a:r>
              <a:rPr lang="en-US" dirty="0">
                <a:solidFill>
                  <a:srgbClr val="3833FF"/>
                </a:solidFill>
                <a:latin typeface="Helvetica" pitchFamily="2" charset="0"/>
              </a:rPr>
              <a:t>"</a:t>
            </a:r>
            <a:r>
              <a:rPr lang="en-US" dirty="0">
                <a:latin typeface="Helvetica" pitchFamily="2" charset="0"/>
              </a:rPr>
              <a:t>, </a:t>
            </a:r>
            <a:r>
              <a:rPr lang="en-US" dirty="0">
                <a:solidFill>
                  <a:srgbClr val="3833FF"/>
                </a:solidFill>
                <a:latin typeface="Helvetica" pitchFamily="2" charset="0"/>
              </a:rPr>
              <a:t>”</a:t>
            </a:r>
            <a:r>
              <a:rPr lang="en-US" dirty="0" err="1">
                <a:solidFill>
                  <a:srgbClr val="3833FF"/>
                </a:solidFill>
                <a:latin typeface="Helvetica" pitchFamily="2" charset="0"/>
              </a:rPr>
              <a:t>Vũ</a:t>
            </a:r>
            <a:r>
              <a:rPr lang="en-US" dirty="0">
                <a:solidFill>
                  <a:srgbClr val="3833FF"/>
                </a:solidFill>
                <a:latin typeface="Helvetica" pitchFamily="2" charset="0"/>
              </a:rPr>
              <a:t>"</a:t>
            </a:r>
            <a:r>
              <a:rPr lang="en-US" dirty="0">
                <a:latin typeface="Helvetica" pitchFamily="2" charset="0"/>
              </a:rPr>
              <a:t>};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7C4F4C"/>
                </a:solidFill>
                <a:latin typeface="Helvetica" pitchFamily="2" charset="0"/>
              </a:rPr>
              <a:t>request</a:t>
            </a:r>
            <a:r>
              <a:rPr lang="en-US" dirty="0" err="1">
                <a:latin typeface="Helvetica" pitchFamily="2" charset="0"/>
              </a:rPr>
              <a:t>.setAttribute</a:t>
            </a:r>
            <a:r>
              <a:rPr lang="en-US" dirty="0">
                <a:latin typeface="Helvetica" pitchFamily="2" charset="0"/>
              </a:rPr>
              <a:t>(</a:t>
            </a:r>
            <a:r>
              <a:rPr lang="en-US" dirty="0">
                <a:solidFill>
                  <a:srgbClr val="3833FF"/>
                </a:solidFill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3833FF"/>
                </a:solidFill>
                <a:latin typeface="Helvetica" pitchFamily="2" charset="0"/>
              </a:rPr>
              <a:t>student_list</a:t>
            </a:r>
            <a:r>
              <a:rPr lang="en-US" dirty="0">
                <a:solidFill>
                  <a:srgbClr val="3833FF"/>
                </a:solidFill>
                <a:latin typeface="Helvetica" pitchFamily="2" charset="0"/>
              </a:rPr>
              <a:t>"</a:t>
            </a:r>
            <a:r>
              <a:rPr lang="en-US" dirty="0">
                <a:latin typeface="Helvetica" pitchFamily="2" charset="0"/>
              </a:rPr>
              <a:t>, </a:t>
            </a:r>
            <a:r>
              <a:rPr lang="en-US" dirty="0">
                <a:solidFill>
                  <a:srgbClr val="7C4F4C"/>
                </a:solidFill>
                <a:latin typeface="Helvetica" pitchFamily="2" charset="0"/>
              </a:rPr>
              <a:t>students</a:t>
            </a:r>
            <a:r>
              <a:rPr lang="en-US" dirty="0">
                <a:latin typeface="Helvetica" pitchFamily="2" charset="0"/>
              </a:rPr>
              <a:t>);</a:t>
            </a: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4C8E70"/>
                </a:solidFill>
                <a:latin typeface="Helvetica" pitchFamily="2" charset="0"/>
              </a:rPr>
              <a:t>// Step 2: get request dispatcher</a:t>
            </a:r>
          </a:p>
          <a:p>
            <a:pPr marL="0" indent="0">
              <a:buNone/>
            </a:pPr>
            <a:r>
              <a:rPr lang="en-US" dirty="0" err="1">
                <a:latin typeface="Helvetica" pitchFamily="2" charset="0"/>
              </a:rPr>
              <a:t>RequestDispatcher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>
                <a:solidFill>
                  <a:srgbClr val="7C4F4C"/>
                </a:solidFill>
                <a:latin typeface="Helvetica" pitchFamily="2" charset="0"/>
              </a:rPr>
              <a:t>dispatcher </a:t>
            </a:r>
            <a:r>
              <a:rPr lang="en-US" dirty="0">
                <a:latin typeface="Helvetica" pitchFamily="2" charset="0"/>
              </a:rPr>
              <a:t>= </a:t>
            </a:r>
            <a:r>
              <a:rPr lang="en-US" dirty="0" err="1">
                <a:solidFill>
                  <a:srgbClr val="7C4F4C"/>
                </a:solidFill>
                <a:latin typeface="Helvetica" pitchFamily="2" charset="0"/>
              </a:rPr>
              <a:t>request</a:t>
            </a:r>
            <a:r>
              <a:rPr lang="en-US" dirty="0" err="1">
                <a:latin typeface="Helvetica" pitchFamily="2" charset="0"/>
              </a:rPr>
              <a:t>.getRequestDispatcher</a:t>
            </a:r>
            <a:r>
              <a:rPr lang="en-US" dirty="0">
                <a:latin typeface="Helvetica" pitchFamily="2" charset="0"/>
              </a:rPr>
              <a:t>(</a:t>
            </a:r>
            <a:r>
              <a:rPr lang="en-US" dirty="0">
                <a:solidFill>
                  <a:srgbClr val="3833FF"/>
                </a:solidFill>
                <a:latin typeface="Helvetica" pitchFamily="2" charset="0"/>
              </a:rPr>
              <a:t>"/</a:t>
            </a:r>
            <a:r>
              <a:rPr lang="en-US" dirty="0" err="1">
                <a:solidFill>
                  <a:srgbClr val="3833FF"/>
                </a:solidFill>
                <a:latin typeface="Helvetica" pitchFamily="2" charset="0"/>
              </a:rPr>
              <a:t>view_students.jsp</a:t>
            </a:r>
            <a:r>
              <a:rPr lang="en-US" dirty="0">
                <a:solidFill>
                  <a:srgbClr val="3833FF"/>
                </a:solidFill>
                <a:latin typeface="Helvetica" pitchFamily="2" charset="0"/>
              </a:rPr>
              <a:t>"</a:t>
            </a:r>
            <a:r>
              <a:rPr lang="en-US" dirty="0">
                <a:latin typeface="Helvetica" pitchFamily="2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4C8E70"/>
              </a:solidFill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4C8E70"/>
                </a:solidFill>
                <a:latin typeface="Helvetica" pitchFamily="2" charset="0"/>
              </a:rPr>
              <a:t>// Step 3: forward to the JSP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7C4F4C"/>
                </a:solidFill>
                <a:latin typeface="Helvetica" pitchFamily="2" charset="0"/>
              </a:rPr>
              <a:t>dispatcher</a:t>
            </a:r>
            <a:r>
              <a:rPr lang="en-US" dirty="0" err="1">
                <a:latin typeface="Helvetica" pitchFamily="2" charset="0"/>
              </a:rPr>
              <a:t>.forward</a:t>
            </a:r>
            <a:r>
              <a:rPr lang="en-US" dirty="0">
                <a:latin typeface="Helvetica" pitchFamily="2" charset="0"/>
              </a:rPr>
              <a:t>(</a:t>
            </a:r>
            <a:r>
              <a:rPr lang="en-US" dirty="0">
                <a:solidFill>
                  <a:srgbClr val="7C4F4C"/>
                </a:solidFill>
                <a:latin typeface="Helvetica" pitchFamily="2" charset="0"/>
              </a:rPr>
              <a:t>request</a:t>
            </a:r>
            <a:r>
              <a:rPr lang="en-US" dirty="0">
                <a:latin typeface="Helvetica" pitchFamily="2" charset="0"/>
              </a:rPr>
              <a:t>, </a:t>
            </a:r>
            <a:r>
              <a:rPr lang="en-US" dirty="0">
                <a:solidFill>
                  <a:srgbClr val="7C4F4C"/>
                </a:solidFill>
                <a:latin typeface="Helvetica" pitchFamily="2" charset="0"/>
              </a:rPr>
              <a:t>response</a:t>
            </a:r>
            <a:r>
              <a:rPr lang="en-US" dirty="0">
                <a:latin typeface="Helvetica" pitchFamily="2" charset="0"/>
              </a:rPr>
              <a:t>);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4BB925-D280-5148-A462-EE70FEE45E42}"/>
              </a:ext>
            </a:extLst>
          </p:cNvPr>
          <p:cNvSpPr/>
          <p:nvPr/>
        </p:nvSpPr>
        <p:spPr bwMode="auto">
          <a:xfrm>
            <a:off x="720437" y="1468582"/>
            <a:ext cx="6677890" cy="51261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Servlet</a:t>
            </a:r>
          </a:p>
        </p:txBody>
      </p:sp>
    </p:spTree>
    <p:extLst>
      <p:ext uri="{BB962C8B-B14F-4D97-AF65-F5344CB8AC3E}">
        <p14:creationId xmlns:p14="http://schemas.microsoft.com/office/powerpoint/2010/main" val="19253982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EB81C-9B47-4B49-8BCD-EC286EAE0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JSP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4BB925-D280-5148-A462-EE70FEE45E42}"/>
              </a:ext>
            </a:extLst>
          </p:cNvPr>
          <p:cNvSpPr/>
          <p:nvPr/>
        </p:nvSpPr>
        <p:spPr bwMode="auto">
          <a:xfrm>
            <a:off x="720437" y="1468582"/>
            <a:ext cx="6677890" cy="51261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JSP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F2999B-B8FC-9A42-A295-C269D82EDB07}"/>
              </a:ext>
            </a:extLst>
          </p:cNvPr>
          <p:cNvSpPr txBox="1">
            <a:spLocks/>
          </p:cNvSpPr>
          <p:nvPr/>
        </p:nvSpPr>
        <p:spPr bwMode="gray">
          <a:xfrm>
            <a:off x="678875" y="2022763"/>
            <a:ext cx="110236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000" kern="0" dirty="0">
                <a:solidFill>
                  <a:srgbClr val="CC724F"/>
                </a:solidFill>
                <a:latin typeface="Helvetica" pitchFamily="2" charset="0"/>
              </a:rPr>
              <a:t>&lt;%@ </a:t>
            </a:r>
            <a:r>
              <a:rPr lang="en-US" sz="2000" kern="0" dirty="0" err="1">
                <a:solidFill>
                  <a:srgbClr val="4C8E91"/>
                </a:solidFill>
                <a:latin typeface="Helvetica" pitchFamily="2" charset="0"/>
              </a:rPr>
              <a:t>taglib</a:t>
            </a:r>
            <a:r>
              <a:rPr lang="en-US" sz="2000" kern="0" dirty="0">
                <a:solidFill>
                  <a:srgbClr val="4C8E91"/>
                </a:solidFill>
                <a:latin typeface="Helvetica" pitchFamily="2" charset="0"/>
              </a:rPr>
              <a:t> </a:t>
            </a:r>
            <a:r>
              <a:rPr lang="en-US" sz="2000" kern="0" dirty="0" err="1">
                <a:solidFill>
                  <a:srgbClr val="911E91"/>
                </a:solidFill>
                <a:latin typeface="Helvetica" pitchFamily="2" charset="0"/>
              </a:rPr>
              <a:t>uri</a:t>
            </a:r>
            <a:r>
              <a:rPr lang="en-US" sz="2000" kern="0" dirty="0">
                <a:latin typeface="Helvetica" pitchFamily="2" charset="0"/>
              </a:rPr>
              <a:t>=</a:t>
            </a:r>
            <a:r>
              <a:rPr lang="en-US" sz="2000" i="1" kern="0" dirty="0">
                <a:solidFill>
                  <a:srgbClr val="3833FF"/>
                </a:solidFill>
                <a:latin typeface="Helvetica" pitchFamily="2" charset="0"/>
              </a:rPr>
              <a:t>"http://</a:t>
            </a:r>
            <a:r>
              <a:rPr lang="en-US" sz="2000" i="1" kern="0" dirty="0" err="1">
                <a:solidFill>
                  <a:srgbClr val="3833FF"/>
                </a:solidFill>
                <a:latin typeface="Helvetica" pitchFamily="2" charset="0"/>
              </a:rPr>
              <a:t>java.sun.com</a:t>
            </a:r>
            <a:r>
              <a:rPr lang="en-US" sz="2000" i="1" kern="0" dirty="0">
                <a:solidFill>
                  <a:srgbClr val="3833FF"/>
                </a:solidFill>
                <a:latin typeface="Helvetica" pitchFamily="2" charset="0"/>
              </a:rPr>
              <a:t>/</a:t>
            </a:r>
            <a:r>
              <a:rPr lang="en-US" sz="2000" i="1" kern="0" dirty="0" err="1">
                <a:solidFill>
                  <a:srgbClr val="3833FF"/>
                </a:solidFill>
                <a:latin typeface="Helvetica" pitchFamily="2" charset="0"/>
              </a:rPr>
              <a:t>jsp</a:t>
            </a:r>
            <a:r>
              <a:rPr lang="en-US" sz="2000" i="1" kern="0" dirty="0">
                <a:solidFill>
                  <a:srgbClr val="3833FF"/>
                </a:solidFill>
                <a:latin typeface="Helvetica" pitchFamily="2" charset="0"/>
              </a:rPr>
              <a:t>/</a:t>
            </a:r>
            <a:r>
              <a:rPr lang="en-US" sz="2000" i="1" kern="0" dirty="0" err="1">
                <a:solidFill>
                  <a:srgbClr val="3833FF"/>
                </a:solidFill>
                <a:latin typeface="Helvetica" pitchFamily="2" charset="0"/>
              </a:rPr>
              <a:t>jstl</a:t>
            </a:r>
            <a:r>
              <a:rPr lang="en-US" sz="2000" i="1" kern="0" dirty="0">
                <a:solidFill>
                  <a:srgbClr val="3833FF"/>
                </a:solidFill>
                <a:latin typeface="Helvetica" pitchFamily="2" charset="0"/>
              </a:rPr>
              <a:t>/core" </a:t>
            </a:r>
            <a:r>
              <a:rPr lang="en-US" sz="2000" kern="0" dirty="0">
                <a:solidFill>
                  <a:srgbClr val="911E91"/>
                </a:solidFill>
                <a:latin typeface="Helvetica" pitchFamily="2" charset="0"/>
              </a:rPr>
              <a:t>prefix</a:t>
            </a:r>
            <a:r>
              <a:rPr lang="en-US" sz="2000" kern="0" dirty="0">
                <a:latin typeface="Helvetica" pitchFamily="2" charset="0"/>
              </a:rPr>
              <a:t>=</a:t>
            </a:r>
            <a:r>
              <a:rPr lang="en-US" sz="2000" i="1" kern="0" dirty="0">
                <a:solidFill>
                  <a:srgbClr val="3833FF"/>
                </a:solidFill>
                <a:latin typeface="Helvetica" pitchFamily="2" charset="0"/>
              </a:rPr>
              <a:t>"c" </a:t>
            </a:r>
            <a:r>
              <a:rPr lang="en-US" sz="2000" kern="0" dirty="0">
                <a:solidFill>
                  <a:srgbClr val="CC724F"/>
                </a:solidFill>
                <a:latin typeface="Helvetica" pitchFamily="2" charset="0"/>
              </a:rPr>
              <a:t>%&gt;</a:t>
            </a:r>
          </a:p>
          <a:p>
            <a:pPr marL="0" indent="0">
              <a:buFont typeface="Wingdings" pitchFamily="2" charset="2"/>
              <a:buNone/>
            </a:pPr>
            <a:endParaRPr lang="en-US" sz="2000" kern="0" dirty="0">
              <a:solidFill>
                <a:srgbClr val="008E91"/>
              </a:solidFill>
              <a:latin typeface="Helvetica" pitchFamily="2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kern="0" dirty="0">
                <a:solidFill>
                  <a:srgbClr val="008E91"/>
                </a:solidFill>
                <a:latin typeface="Helvetica" pitchFamily="2" charset="0"/>
              </a:rPr>
              <a:t>&lt;</a:t>
            </a:r>
            <a:r>
              <a:rPr lang="en-US" sz="2000" kern="0" dirty="0">
                <a:solidFill>
                  <a:srgbClr val="4C8E91"/>
                </a:solidFill>
                <a:latin typeface="Helvetica" pitchFamily="2" charset="0"/>
              </a:rPr>
              <a:t>body</a:t>
            </a:r>
            <a:r>
              <a:rPr lang="en-US" sz="2000" kern="0" dirty="0">
                <a:solidFill>
                  <a:srgbClr val="008E91"/>
                </a:solidFill>
                <a:latin typeface="Helvetica" pitchFamily="2" charset="0"/>
              </a:rPr>
              <a:t>&gt; </a:t>
            </a:r>
            <a:endParaRPr lang="en-US" sz="2000" kern="0" dirty="0"/>
          </a:p>
          <a:p>
            <a:pPr marL="0" indent="0">
              <a:buNone/>
            </a:pPr>
            <a:r>
              <a:rPr lang="en-US" sz="2000" kern="0" dirty="0">
                <a:solidFill>
                  <a:srgbClr val="008E91"/>
                </a:solidFill>
                <a:latin typeface="Helvetica" pitchFamily="2" charset="0"/>
              </a:rPr>
              <a:t>&lt;</a:t>
            </a:r>
            <a:r>
              <a:rPr lang="en-US" sz="2000" kern="0" dirty="0" err="1">
                <a:solidFill>
                  <a:srgbClr val="4C8E91"/>
                </a:solidFill>
                <a:latin typeface="Helvetica" pitchFamily="2" charset="0"/>
              </a:rPr>
              <a:t>c:forEach</a:t>
            </a:r>
            <a:r>
              <a:rPr lang="en-US" sz="2000" kern="0" dirty="0">
                <a:solidFill>
                  <a:srgbClr val="4C8E91"/>
                </a:solidFill>
                <a:latin typeface="Helvetica" pitchFamily="2" charset="0"/>
              </a:rPr>
              <a:t> </a:t>
            </a:r>
            <a:r>
              <a:rPr lang="en-US" sz="2000" kern="0" dirty="0" err="1">
                <a:solidFill>
                  <a:srgbClr val="911E91"/>
                </a:solidFill>
                <a:latin typeface="Helvetica" pitchFamily="2" charset="0"/>
              </a:rPr>
              <a:t>var</a:t>
            </a:r>
            <a:r>
              <a:rPr lang="en-US" sz="2000" kern="0" dirty="0">
                <a:latin typeface="Helvetica" pitchFamily="2" charset="0"/>
              </a:rPr>
              <a:t>=</a:t>
            </a:r>
            <a:r>
              <a:rPr lang="en-US" sz="2000" i="1" kern="0" dirty="0">
                <a:solidFill>
                  <a:srgbClr val="3833FF"/>
                </a:solidFill>
                <a:latin typeface="Helvetica" pitchFamily="2" charset="0"/>
              </a:rPr>
              <a:t>"</a:t>
            </a:r>
            <a:r>
              <a:rPr lang="en-US" sz="2000" i="1" kern="0" dirty="0" err="1">
                <a:solidFill>
                  <a:srgbClr val="3833FF"/>
                </a:solidFill>
                <a:latin typeface="Helvetica" pitchFamily="2" charset="0"/>
              </a:rPr>
              <a:t>tempStudent</a:t>
            </a:r>
            <a:r>
              <a:rPr lang="en-US" sz="2000" i="1" kern="0" dirty="0">
                <a:solidFill>
                  <a:srgbClr val="3833FF"/>
                </a:solidFill>
                <a:latin typeface="Helvetica" pitchFamily="2" charset="0"/>
              </a:rPr>
              <a:t>" </a:t>
            </a:r>
            <a:r>
              <a:rPr lang="en-US" sz="2000" kern="0" dirty="0">
                <a:solidFill>
                  <a:srgbClr val="911E91"/>
                </a:solidFill>
                <a:latin typeface="Helvetica" pitchFamily="2" charset="0"/>
              </a:rPr>
              <a:t>items</a:t>
            </a:r>
            <a:r>
              <a:rPr lang="en-US" sz="2000" kern="0" dirty="0">
                <a:latin typeface="Helvetica" pitchFamily="2" charset="0"/>
              </a:rPr>
              <a:t>=</a:t>
            </a:r>
            <a:r>
              <a:rPr lang="en-US" sz="2000" i="1" kern="0" dirty="0">
                <a:solidFill>
                  <a:srgbClr val="3833FF"/>
                </a:solidFill>
                <a:latin typeface="Helvetica" pitchFamily="2" charset="0"/>
              </a:rPr>
              <a:t>"</a:t>
            </a:r>
            <a:r>
              <a:rPr lang="en-US" sz="2000" kern="0" dirty="0">
                <a:latin typeface="Helvetica" pitchFamily="2" charset="0"/>
              </a:rPr>
              <a:t>${</a:t>
            </a:r>
            <a:r>
              <a:rPr lang="en-US" sz="2000" dirty="0" err="1">
                <a:solidFill>
                  <a:srgbClr val="3833FF"/>
                </a:solidFill>
                <a:latin typeface="Helvetica" pitchFamily="2" charset="0"/>
              </a:rPr>
              <a:t>student_list</a:t>
            </a:r>
            <a:r>
              <a:rPr lang="en-US" sz="2000" kern="0" dirty="0">
                <a:latin typeface="Helvetica" pitchFamily="2" charset="0"/>
              </a:rPr>
              <a:t>}</a:t>
            </a:r>
            <a:r>
              <a:rPr lang="en-US" sz="2000" i="1" kern="0" dirty="0">
                <a:solidFill>
                  <a:srgbClr val="3833FF"/>
                </a:solidFill>
                <a:latin typeface="Helvetica" pitchFamily="2" charset="0"/>
              </a:rPr>
              <a:t>"</a:t>
            </a:r>
            <a:r>
              <a:rPr lang="en-US" sz="2000" kern="0" dirty="0">
                <a:solidFill>
                  <a:srgbClr val="008E91"/>
                </a:solidFill>
                <a:latin typeface="Helvetica" pitchFamily="2" charset="0"/>
              </a:rPr>
              <a:t>&gt; </a:t>
            </a:r>
            <a:r>
              <a:rPr lang="en-US" sz="2000" kern="0" dirty="0">
                <a:latin typeface="Helvetica" pitchFamily="2" charset="0"/>
              </a:rPr>
              <a:t>${</a:t>
            </a:r>
            <a:r>
              <a:rPr lang="en-US" sz="2000" i="1" kern="0" dirty="0" err="1">
                <a:solidFill>
                  <a:srgbClr val="3833FF"/>
                </a:solidFill>
                <a:latin typeface="Helvetica" pitchFamily="2" charset="0"/>
              </a:rPr>
              <a:t>tempStudent</a:t>
            </a:r>
            <a:r>
              <a:rPr lang="en-US" sz="2000" kern="0" dirty="0">
                <a:latin typeface="Helvetica" pitchFamily="2" charset="0"/>
              </a:rPr>
              <a:t>} </a:t>
            </a:r>
            <a:r>
              <a:rPr lang="en-US" sz="2000" kern="0" dirty="0">
                <a:solidFill>
                  <a:srgbClr val="008E91"/>
                </a:solidFill>
                <a:latin typeface="Helvetica" pitchFamily="2" charset="0"/>
              </a:rPr>
              <a:t>&lt;</a:t>
            </a:r>
            <a:r>
              <a:rPr lang="en-US" sz="2000" kern="0" dirty="0" err="1">
                <a:solidFill>
                  <a:srgbClr val="4C8E91"/>
                </a:solidFill>
                <a:latin typeface="Helvetica" pitchFamily="2" charset="0"/>
              </a:rPr>
              <a:t>br</a:t>
            </a:r>
            <a:r>
              <a:rPr lang="en-US" sz="2000" kern="0" dirty="0">
                <a:solidFill>
                  <a:srgbClr val="008E91"/>
                </a:solidFill>
                <a:latin typeface="Helvetica" pitchFamily="2" charset="0"/>
              </a:rPr>
              <a:t>/&gt; </a:t>
            </a:r>
            <a:endParaRPr lang="en-US" sz="2000" kern="0" dirty="0"/>
          </a:p>
          <a:p>
            <a:pPr marL="0" indent="0">
              <a:buFont typeface="Wingdings" pitchFamily="2" charset="2"/>
              <a:buNone/>
            </a:pPr>
            <a:r>
              <a:rPr lang="en-US" sz="2000" kern="0" dirty="0">
                <a:solidFill>
                  <a:srgbClr val="008E91"/>
                </a:solidFill>
                <a:latin typeface="Helvetica" pitchFamily="2" charset="0"/>
              </a:rPr>
              <a:t>&lt;/</a:t>
            </a:r>
            <a:r>
              <a:rPr lang="en-US" sz="2000" kern="0" dirty="0" err="1">
                <a:solidFill>
                  <a:srgbClr val="4C8E91"/>
                </a:solidFill>
                <a:latin typeface="Helvetica" pitchFamily="2" charset="0"/>
              </a:rPr>
              <a:t>c:forEach</a:t>
            </a:r>
            <a:r>
              <a:rPr lang="en-US" sz="2000" kern="0" dirty="0">
                <a:solidFill>
                  <a:srgbClr val="008E91"/>
                </a:solidFill>
                <a:latin typeface="Helvetica" pitchFamily="2" charset="0"/>
              </a:rPr>
              <a:t>&gt;</a:t>
            </a:r>
          </a:p>
          <a:p>
            <a:pPr marL="0" indent="0">
              <a:buFont typeface="Wingdings" pitchFamily="2" charset="2"/>
              <a:buNone/>
            </a:pPr>
            <a:r>
              <a:rPr lang="en-US" sz="2000" kern="0" dirty="0">
                <a:solidFill>
                  <a:srgbClr val="008E91"/>
                </a:solidFill>
                <a:latin typeface="Helvetica" pitchFamily="2" charset="0"/>
              </a:rPr>
              <a:t>&lt;/</a:t>
            </a:r>
            <a:r>
              <a:rPr lang="en-US" sz="2000" kern="0" dirty="0">
                <a:solidFill>
                  <a:srgbClr val="4C8E91"/>
                </a:solidFill>
                <a:latin typeface="Helvetica" pitchFamily="2" charset="0"/>
              </a:rPr>
              <a:t>body</a:t>
            </a:r>
            <a:r>
              <a:rPr lang="en-US" sz="2000" kern="0" dirty="0">
                <a:solidFill>
                  <a:srgbClr val="008E91"/>
                </a:solidFill>
                <a:latin typeface="Helvetica" pitchFamily="2" charset="0"/>
              </a:rPr>
              <a:t>&gt; </a:t>
            </a:r>
            <a:endParaRPr lang="en-US" sz="2000" kern="0" dirty="0"/>
          </a:p>
          <a:p>
            <a:pPr marL="0" indent="0">
              <a:buFont typeface="Wingdings" pitchFamily="2" charset="2"/>
              <a:buNone/>
            </a:pPr>
            <a:endParaRPr lang="en-US" sz="2000" kern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AE330F-98FF-BD46-A2F0-8DC445C22FB6}"/>
              </a:ext>
            </a:extLst>
          </p:cNvPr>
          <p:cNvSpPr txBox="1"/>
          <p:nvPr/>
        </p:nvSpPr>
        <p:spPr>
          <a:xfrm>
            <a:off x="6955418" y="4346863"/>
            <a:ext cx="4275568" cy="1323439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Nam</a:t>
            </a:r>
          </a:p>
          <a:p>
            <a:r>
              <a:rPr lang="en-US" sz="2000" dirty="0"/>
              <a:t>Trang</a:t>
            </a:r>
          </a:p>
          <a:p>
            <a:r>
              <a:rPr lang="en-US" sz="2000" dirty="0" err="1"/>
              <a:t>Vân</a:t>
            </a:r>
            <a:endParaRPr lang="en-US" sz="2000" dirty="0"/>
          </a:p>
          <a:p>
            <a:r>
              <a:rPr lang="en-US" sz="2000" dirty="0" err="1"/>
              <a:t>Vũ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65747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0515E-3CCA-F340-86C4-D54DD626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FEF35F-E219-FB40-9B8E-D32F74533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3995964" cy="4648200"/>
          </a:xfrm>
        </p:spPr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web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HTML </a:t>
            </a:r>
            <a:r>
              <a:rPr lang="en-US" dirty="0" err="1"/>
              <a:t>được</a:t>
            </a:r>
            <a:r>
              <a:rPr lang="en-US" dirty="0"/>
              <a:t> generated </a:t>
            </a:r>
            <a:r>
              <a:rPr lang="en-US" dirty="0" err="1"/>
              <a:t>động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 err="1"/>
              <a:t>Ứng</a:t>
            </a:r>
            <a:r>
              <a:rPr lang="en-US" dirty="0"/>
              <a:t> dung web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,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3C2F9-7F91-8F40-9F8A-8E4C9FDD3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565" y="1676400"/>
            <a:ext cx="7027636" cy="464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C33056-8D45-BE48-8603-CF9D1B7A1F35}"/>
              </a:ext>
            </a:extLst>
          </p:cNvPr>
          <p:cNvSpPr/>
          <p:nvPr/>
        </p:nvSpPr>
        <p:spPr bwMode="auto">
          <a:xfrm>
            <a:off x="6386443" y="2213112"/>
            <a:ext cx="3687418" cy="284921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accent1">
                <a:alpha val="40000"/>
              </a:schemeClr>
            </a:glow>
            <a:outerShdw dist="35921" dir="2700000" algn="ctr" rotWithShape="0">
              <a:schemeClr val="bg2"/>
            </a:outerShdw>
            <a:softEdge rad="0"/>
          </a:effectLst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a web engine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A21AA4-4408-C343-BBAB-8562DF000DDE}"/>
              </a:ext>
            </a:extLst>
          </p:cNvPr>
          <p:cNvSpPr txBox="1"/>
          <p:nvPr/>
        </p:nvSpPr>
        <p:spPr>
          <a:xfrm>
            <a:off x="10654748" y="3896139"/>
            <a:ext cx="978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Database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D3D03C-F73E-E143-9406-D89554A2C76D}"/>
              </a:ext>
            </a:extLst>
          </p:cNvPr>
          <p:cNvSpPr txBox="1"/>
          <p:nvPr/>
        </p:nvSpPr>
        <p:spPr>
          <a:xfrm>
            <a:off x="8885583" y="6324600"/>
            <a:ext cx="978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Database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CAFA5E4-CB6D-894E-A7E1-D44523036C59}"/>
              </a:ext>
            </a:extLst>
          </p:cNvPr>
          <p:cNvSpPr/>
          <p:nvPr/>
        </p:nvSpPr>
        <p:spPr bwMode="auto">
          <a:xfrm>
            <a:off x="5576956" y="2213112"/>
            <a:ext cx="384313" cy="371061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B74274-89B4-6541-BCB2-2258598CDF66}"/>
              </a:ext>
            </a:extLst>
          </p:cNvPr>
          <p:cNvSpPr/>
          <p:nvPr/>
        </p:nvSpPr>
        <p:spPr bwMode="auto">
          <a:xfrm>
            <a:off x="10073862" y="3120886"/>
            <a:ext cx="384313" cy="371061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4AF778-7681-F846-8178-634AAAB50665}"/>
              </a:ext>
            </a:extLst>
          </p:cNvPr>
          <p:cNvSpPr/>
          <p:nvPr/>
        </p:nvSpPr>
        <p:spPr bwMode="auto">
          <a:xfrm>
            <a:off x="9113079" y="5062330"/>
            <a:ext cx="384313" cy="371061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5A2A40-8BCF-9D45-8793-A978597A8564}"/>
              </a:ext>
            </a:extLst>
          </p:cNvPr>
          <p:cNvSpPr/>
          <p:nvPr/>
        </p:nvSpPr>
        <p:spPr bwMode="auto">
          <a:xfrm>
            <a:off x="6002130" y="3379301"/>
            <a:ext cx="384313" cy="371061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95664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00A17-9C05-A34D-A2CE-56D54795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1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Java Web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35EB3F-28DF-B94C-A55D-6CD806C20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Create project: Dynamic Web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Copy necessary library:</a:t>
            </a:r>
          </a:p>
          <a:p>
            <a:pPr marL="857250" lvl="1" indent="-457200"/>
            <a:r>
              <a:rPr lang="en-US" dirty="0"/>
              <a:t>MySQL Connector (</a:t>
            </a:r>
            <a:r>
              <a:rPr lang="en-US" dirty="0">
                <a:hlinkClick r:id="rId2"/>
              </a:rPr>
              <a:t>https://dev.mysql.com/downloads/connector/j/</a:t>
            </a:r>
            <a:r>
              <a:rPr lang="en-US" dirty="0"/>
              <a:t> )</a:t>
            </a:r>
          </a:p>
          <a:p>
            <a:pPr marL="857250" lvl="1" indent="-457200"/>
            <a:r>
              <a:rPr lang="en-US" dirty="0"/>
              <a:t>JSTL library (</a:t>
            </a:r>
            <a:r>
              <a:rPr lang="en-US" dirty="0">
                <a:hlinkClick r:id="rId3"/>
              </a:rPr>
              <a:t>http://tomcat.apache.org/download-taglibs.cgi</a:t>
            </a:r>
            <a:r>
              <a:rPr lang="en-US" dirty="0"/>
              <a:t> 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soạn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UTF-8: Project -&gt; Properties -&gt; Resources -&gt; Text file encoding: </a:t>
            </a:r>
            <a:r>
              <a:rPr lang="en-US" dirty="0" err="1"/>
              <a:t>đặt</a:t>
            </a:r>
            <a:r>
              <a:rPr lang="en-US" dirty="0"/>
              <a:t> UTF-8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Chú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: </a:t>
            </a:r>
            <a:r>
              <a:rPr lang="en-US" dirty="0" err="1"/>
              <a:t>luôn</a:t>
            </a:r>
            <a:r>
              <a:rPr lang="en-US" dirty="0"/>
              <a:t> set character encoding </a:t>
            </a:r>
            <a:r>
              <a:rPr lang="en-US" dirty="0" err="1"/>
              <a:t>là</a:t>
            </a:r>
            <a:r>
              <a:rPr lang="en-US" dirty="0"/>
              <a:t> UTF-8 </a:t>
            </a:r>
            <a:r>
              <a:rPr lang="en-US" dirty="0" err="1"/>
              <a:t>ở</a:t>
            </a:r>
            <a:r>
              <a:rPr lang="en-US" dirty="0"/>
              <a:t> JSP page </a:t>
            </a:r>
            <a:r>
              <a:rPr lang="en-US" dirty="0" err="1"/>
              <a:t>và</a:t>
            </a:r>
            <a:r>
              <a:rPr lang="en-US" dirty="0"/>
              <a:t> Servlet, </a:t>
            </a:r>
            <a:r>
              <a:rPr lang="en-US"/>
              <a:t>connection database set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8522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368C0-D0CD-EA44-9E08-3B628A9A1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E1A62-FA5D-834A-AA08-F473E293B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https://www.javatpoint.com/jsp-tutorial</a:t>
            </a:r>
            <a:endParaRPr lang="en-US" dirty="0"/>
          </a:p>
          <a:p>
            <a:r>
              <a:rPr lang="en-US" dirty="0">
                <a:hlinkClick r:id="rId3"/>
              </a:rPr>
              <a:t>https://www.javatpoint.com/servlet-tutorial</a:t>
            </a:r>
            <a:endParaRPr lang="en-US" dirty="0"/>
          </a:p>
          <a:p>
            <a:r>
              <a:rPr lang="en-US" dirty="0">
                <a:hlinkClick r:id="rId4"/>
              </a:rPr>
              <a:t>https://docs.oracle.com/javaee/5/tutorial/doc/bnakc.html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19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0515E-3CCA-F340-86C4-D54DD626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FEF35F-E219-FB40-9B8E-D32F74533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 &amp; Response flow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0A2E122-AFE5-224F-98ED-72A02C171EED}"/>
              </a:ext>
            </a:extLst>
          </p:cNvPr>
          <p:cNvSpPr/>
          <p:nvPr/>
        </p:nvSpPr>
        <p:spPr>
          <a:xfrm>
            <a:off x="1063486" y="2756452"/>
            <a:ext cx="1391479" cy="222636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Web Browser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809DF1-0D17-4845-BF1A-5CD0C4491234}"/>
              </a:ext>
            </a:extLst>
          </p:cNvPr>
          <p:cNvCxnSpPr>
            <a:cxnSpLocks/>
          </p:cNvCxnSpPr>
          <p:nvPr/>
        </p:nvCxnSpPr>
        <p:spPr>
          <a:xfrm>
            <a:off x="2623930" y="3193774"/>
            <a:ext cx="263718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687B180-D899-6247-B5AD-5EC02BC1F7E3}"/>
              </a:ext>
            </a:extLst>
          </p:cNvPr>
          <p:cNvSpPr/>
          <p:nvPr/>
        </p:nvSpPr>
        <p:spPr>
          <a:xfrm>
            <a:off x="5370443" y="2756451"/>
            <a:ext cx="1391479" cy="222636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Web Server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B7199AB-F814-0F41-9F70-43941AD8E45E}"/>
              </a:ext>
            </a:extLst>
          </p:cNvPr>
          <p:cNvSpPr/>
          <p:nvPr/>
        </p:nvSpPr>
        <p:spPr>
          <a:xfrm>
            <a:off x="9677400" y="2756451"/>
            <a:ext cx="1391479" cy="222636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13C90C1-2CAD-2949-A94D-BC808A75F747}"/>
              </a:ext>
            </a:extLst>
          </p:cNvPr>
          <p:cNvCxnSpPr>
            <a:cxnSpLocks/>
          </p:cNvCxnSpPr>
          <p:nvPr/>
        </p:nvCxnSpPr>
        <p:spPr>
          <a:xfrm>
            <a:off x="6884504" y="3173896"/>
            <a:ext cx="263718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B58CEC-DEE0-D648-AE90-2C2390736FF6}"/>
              </a:ext>
            </a:extLst>
          </p:cNvPr>
          <p:cNvCxnSpPr>
            <a:cxnSpLocks/>
          </p:cNvCxnSpPr>
          <p:nvPr/>
        </p:nvCxnSpPr>
        <p:spPr>
          <a:xfrm flipH="1">
            <a:off x="6871253" y="4492487"/>
            <a:ext cx="265043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02E6798-43DA-5C4A-993A-EC097CF66DA8}"/>
              </a:ext>
            </a:extLst>
          </p:cNvPr>
          <p:cNvCxnSpPr>
            <a:cxnSpLocks/>
          </p:cNvCxnSpPr>
          <p:nvPr/>
        </p:nvCxnSpPr>
        <p:spPr>
          <a:xfrm flipH="1">
            <a:off x="2564295" y="4492486"/>
            <a:ext cx="265043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8B58CC-C27D-C54B-90A5-143632D74CCA}"/>
              </a:ext>
            </a:extLst>
          </p:cNvPr>
          <p:cNvSpPr txBox="1"/>
          <p:nvPr/>
        </p:nvSpPr>
        <p:spPr>
          <a:xfrm>
            <a:off x="2564295" y="2187064"/>
            <a:ext cx="25282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1. Request</a:t>
            </a:r>
          </a:p>
          <a:p>
            <a:r>
              <a:rPr lang="en-US" sz="1400" dirty="0" err="1"/>
              <a:t>Đọc</a:t>
            </a:r>
            <a:r>
              <a:rPr lang="en-US" sz="1400" dirty="0"/>
              <a:t> </a:t>
            </a:r>
            <a:r>
              <a:rPr lang="en-US" sz="1400" dirty="0" err="1"/>
              <a:t>thông</a:t>
            </a:r>
            <a:r>
              <a:rPr lang="en-US" sz="1400" dirty="0"/>
              <a:t> tin </a:t>
            </a:r>
            <a:r>
              <a:rPr lang="en-US" sz="1400" dirty="0" err="1"/>
              <a:t>sinh</a:t>
            </a:r>
            <a:r>
              <a:rPr lang="en-US" sz="1400" dirty="0"/>
              <a:t> </a:t>
            </a:r>
            <a:r>
              <a:rPr lang="en-US" sz="1400" dirty="0" err="1"/>
              <a:t>viên</a:t>
            </a:r>
            <a:r>
              <a:rPr lang="en-US" sz="1400" dirty="0"/>
              <a:t> ID =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9502EF-7BB4-324C-A14D-12B50B188C61}"/>
              </a:ext>
            </a:extLst>
          </p:cNvPr>
          <p:cNvSpPr txBox="1"/>
          <p:nvPr/>
        </p:nvSpPr>
        <p:spPr>
          <a:xfrm>
            <a:off x="6871253" y="2187064"/>
            <a:ext cx="36150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2. SQL</a:t>
            </a:r>
          </a:p>
          <a:p>
            <a:r>
              <a:rPr lang="en-US" sz="1400" dirty="0"/>
              <a:t>SELECT * FROM students WHERE id =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073C6B-7566-FD40-A059-7DA93A5D1AF6}"/>
              </a:ext>
            </a:extLst>
          </p:cNvPr>
          <p:cNvSpPr txBox="1"/>
          <p:nvPr/>
        </p:nvSpPr>
        <p:spPr>
          <a:xfrm>
            <a:off x="6871252" y="4811114"/>
            <a:ext cx="14670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3. Result</a:t>
            </a:r>
          </a:p>
          <a:p>
            <a:r>
              <a:rPr lang="en-US" sz="1400" dirty="0"/>
              <a:t>return </a:t>
            </a:r>
            <a:r>
              <a:rPr lang="en-US" sz="1400" dirty="0" err="1"/>
              <a:t>rsStudent</a:t>
            </a: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0D023B-AD88-FD41-862D-DD02394C0E86}"/>
              </a:ext>
            </a:extLst>
          </p:cNvPr>
          <p:cNvSpPr txBox="1"/>
          <p:nvPr/>
        </p:nvSpPr>
        <p:spPr>
          <a:xfrm>
            <a:off x="2610678" y="4811114"/>
            <a:ext cx="2550698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4. HTML page</a:t>
            </a:r>
          </a:p>
          <a:p>
            <a:r>
              <a:rPr lang="en-US" sz="1400" dirty="0"/>
              <a:t>&lt;html&gt;</a:t>
            </a:r>
          </a:p>
          <a:p>
            <a:r>
              <a:rPr lang="en-US" sz="1400" dirty="0"/>
              <a:t>&lt;head&gt;&lt;title&gt;&lt;/title&gt;</a:t>
            </a:r>
          </a:p>
          <a:p>
            <a:r>
              <a:rPr lang="en-US" sz="1400" dirty="0"/>
              <a:t>&lt;body&gt;</a:t>
            </a:r>
          </a:p>
          <a:p>
            <a:r>
              <a:rPr lang="en-US" sz="1400" dirty="0"/>
              <a:t>&lt;h1&gt;</a:t>
            </a:r>
            <a:r>
              <a:rPr lang="en-US" sz="1400" dirty="0" err="1"/>
              <a:t>Thông</a:t>
            </a:r>
            <a:r>
              <a:rPr lang="en-US" sz="1400" dirty="0"/>
              <a:t> tin </a:t>
            </a:r>
            <a:r>
              <a:rPr lang="en-US" sz="1400" dirty="0" err="1"/>
              <a:t>sinh</a:t>
            </a:r>
            <a:r>
              <a:rPr lang="en-US" sz="1400" dirty="0"/>
              <a:t> </a:t>
            </a:r>
            <a:r>
              <a:rPr lang="en-US" sz="1400" dirty="0" err="1"/>
              <a:t>viên</a:t>
            </a:r>
            <a:r>
              <a:rPr lang="en-US" sz="1400" dirty="0"/>
              <a:t>&lt;/h1&gt;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/>
              <a:t>&lt;/body&gt;</a:t>
            </a:r>
          </a:p>
          <a:p>
            <a:r>
              <a:rPr lang="en-US" sz="1400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74643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0515E-3CCA-F340-86C4-D54DD626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JSP &amp; Servlets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FEF35F-E219-FB40-9B8E-D32F74533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Components</a:t>
            </a:r>
          </a:p>
          <a:p>
            <a:pPr lvl="1"/>
            <a:r>
              <a:rPr lang="en-US" dirty="0"/>
              <a:t>JSP</a:t>
            </a:r>
          </a:p>
          <a:p>
            <a:pPr lvl="1"/>
            <a:r>
              <a:rPr lang="en-US" dirty="0"/>
              <a:t>Servlets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65C3E-31B3-194F-987B-E56EBBFE7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564" y="1676400"/>
            <a:ext cx="7027636" cy="4648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D60E2A-8101-6D4B-8010-3DDCD6E2683B}"/>
              </a:ext>
            </a:extLst>
          </p:cNvPr>
          <p:cNvSpPr txBox="1"/>
          <p:nvPr/>
        </p:nvSpPr>
        <p:spPr>
          <a:xfrm>
            <a:off x="8109056" y="3095720"/>
            <a:ext cx="14413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Servlets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4A265D-C2C2-6A45-8CB9-D601E7F0D8F4}"/>
              </a:ext>
            </a:extLst>
          </p:cNvPr>
          <p:cNvSpPr txBox="1"/>
          <p:nvPr/>
        </p:nvSpPr>
        <p:spPr>
          <a:xfrm>
            <a:off x="8119382" y="2880276"/>
            <a:ext cx="14413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JSP</a:t>
            </a:r>
          </a:p>
        </p:txBody>
      </p:sp>
    </p:spTree>
    <p:extLst>
      <p:ext uri="{BB962C8B-B14F-4D97-AF65-F5344CB8AC3E}">
        <p14:creationId xmlns:p14="http://schemas.microsoft.com/office/powerpoint/2010/main" val="362436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96 1.11111E-6 L -0.5556 -0.1152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34" y="-576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69 -0.02083 L -0.5543 -0.087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56" y="-333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/>
      <p:bldP spid="8" grpId="1"/>
      <p:bldP spid="9" grpId="0"/>
      <p:bldP spid="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0515E-3CCA-F340-86C4-D54DD626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JSP &amp; Servlets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FEF35F-E219-FB40-9B8E-D32F74533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EE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61FC83-85F8-E849-B7D3-335CC6ED1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503" y="1676400"/>
            <a:ext cx="7331697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8836"/>
      </p:ext>
    </p:extLst>
  </p:cSld>
  <p:clrMapOvr>
    <a:masterClrMapping/>
  </p:clrMapOvr>
</p:sld>
</file>

<file path=ppt/theme/theme1.xml><?xml version="1.0" encoding="utf-8"?>
<a:theme xmlns:a="http://schemas.openxmlformats.org/drawingml/2006/main" name="cdb2004213l">
  <a:themeElements>
    <a:clrScheme name="Office Theme 3">
      <a:dk1>
        <a:srgbClr val="000000"/>
      </a:dk1>
      <a:lt1>
        <a:srgbClr val="FFFFFF"/>
      </a:lt1>
      <a:dk2>
        <a:srgbClr val="003399"/>
      </a:dk2>
      <a:lt2>
        <a:srgbClr val="C0C0C0"/>
      </a:lt2>
      <a:accent1>
        <a:srgbClr val="5E9CDA"/>
      </a:accent1>
      <a:accent2>
        <a:srgbClr val="93C052"/>
      </a:accent2>
      <a:accent3>
        <a:srgbClr val="FFFFFF"/>
      </a:accent3>
      <a:accent4>
        <a:srgbClr val="000000"/>
      </a:accent4>
      <a:accent5>
        <a:srgbClr val="B6CBEA"/>
      </a:accent5>
      <a:accent6>
        <a:srgbClr val="85AE49"/>
      </a:accent6>
      <a:hlink>
        <a:srgbClr val="FF9933"/>
      </a:hlink>
      <a:folHlink>
        <a:srgbClr val="855ADA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142288"/>
        </a:dk2>
        <a:lt2>
          <a:srgbClr val="C0C0C0"/>
        </a:lt2>
        <a:accent1>
          <a:srgbClr val="39998E"/>
        </a:accent1>
        <a:accent2>
          <a:srgbClr val="14CAEE"/>
        </a:accent2>
        <a:accent3>
          <a:srgbClr val="FFFFFF"/>
        </a:accent3>
        <a:accent4>
          <a:srgbClr val="000000"/>
        </a:accent4>
        <a:accent5>
          <a:srgbClr val="AECAC6"/>
        </a:accent5>
        <a:accent6>
          <a:srgbClr val="11B7D8"/>
        </a:accent6>
        <a:hlink>
          <a:srgbClr val="8963E9"/>
        </a:hlink>
        <a:folHlink>
          <a:srgbClr val="3067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124458"/>
        </a:dk2>
        <a:lt2>
          <a:srgbClr val="C0C0C0"/>
        </a:lt2>
        <a:accent1>
          <a:srgbClr val="76CA2A"/>
        </a:accent1>
        <a:accent2>
          <a:srgbClr val="40BAD2"/>
        </a:accent2>
        <a:accent3>
          <a:srgbClr val="FFFFFF"/>
        </a:accent3>
        <a:accent4>
          <a:srgbClr val="000000"/>
        </a:accent4>
        <a:accent5>
          <a:srgbClr val="BDE1AC"/>
        </a:accent5>
        <a:accent6>
          <a:srgbClr val="39A8BE"/>
        </a:accent6>
        <a:hlink>
          <a:srgbClr val="715EE6"/>
        </a:hlink>
        <a:folHlink>
          <a:srgbClr val="238DD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3399"/>
        </a:dk2>
        <a:lt2>
          <a:srgbClr val="C0C0C0"/>
        </a:lt2>
        <a:accent1>
          <a:srgbClr val="5E9CDA"/>
        </a:accent1>
        <a:accent2>
          <a:srgbClr val="93C052"/>
        </a:accent2>
        <a:accent3>
          <a:srgbClr val="FFFFFF"/>
        </a:accent3>
        <a:accent4>
          <a:srgbClr val="000000"/>
        </a:accent4>
        <a:accent5>
          <a:srgbClr val="B6CBEA"/>
        </a:accent5>
        <a:accent6>
          <a:srgbClr val="85AE49"/>
        </a:accent6>
        <a:hlink>
          <a:srgbClr val="FF9933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ài 4 - Kiến trúc máy tính" id="{11ECAC0C-4461-9948-956B-8E477AD48EB4}" vid="{374027A9-09E0-1B40-8E49-9A6D2F28A3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8156</TotalTime>
  <Words>2342</Words>
  <Application>Microsoft Macintosh PowerPoint</Application>
  <PresentationFormat>Widescreen</PresentationFormat>
  <Paragraphs>468</Paragraphs>
  <Slides>61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Cambria</vt:lpstr>
      <vt:lpstr>Helvetica</vt:lpstr>
      <vt:lpstr>Monaco</vt:lpstr>
      <vt:lpstr>Wingdings</vt:lpstr>
      <vt:lpstr>ZapfDingbatsITC</vt:lpstr>
      <vt:lpstr>cdb2004213l</vt:lpstr>
      <vt:lpstr>PowerPoint Presentation</vt:lpstr>
      <vt:lpstr>MỤC TIÊU MÔN HỌC</vt:lpstr>
      <vt:lpstr>NỘI DUNG MÔN HỌC</vt:lpstr>
      <vt:lpstr>PowerPoint Presentation</vt:lpstr>
      <vt:lpstr>NỘI DUNG</vt:lpstr>
      <vt:lpstr>Web Application</vt:lpstr>
      <vt:lpstr>Web Application</vt:lpstr>
      <vt:lpstr>What are JSP &amp; Servlets</vt:lpstr>
      <vt:lpstr>What are JSP &amp; Servlets</vt:lpstr>
      <vt:lpstr>What are JSP &amp; Servlets</vt:lpstr>
      <vt:lpstr>PowerPoint Presentation</vt:lpstr>
      <vt:lpstr>Môi trường phát triển</vt:lpstr>
      <vt:lpstr>PowerPoint Presentation</vt:lpstr>
      <vt:lpstr>Servlets Architecture</vt:lpstr>
      <vt:lpstr>Servlets Module Structure</vt:lpstr>
      <vt:lpstr>Servlet có thể làm được gì?</vt:lpstr>
      <vt:lpstr>Vòng đời của Servlet</vt:lpstr>
      <vt:lpstr>HelloWorld Servlet</vt:lpstr>
      <vt:lpstr>Đọc dữ liệu từ HTML form</vt:lpstr>
      <vt:lpstr>PowerPoint Presentation</vt:lpstr>
      <vt:lpstr>Các khái niệm trong JSP</vt:lpstr>
      <vt:lpstr>PowerPoint Presentation</vt:lpstr>
      <vt:lpstr>JSP Architecture</vt:lpstr>
      <vt:lpstr>JSP to Servlets transition</vt:lpstr>
      <vt:lpstr>JSP Structure</vt:lpstr>
      <vt:lpstr>JSP Structure</vt:lpstr>
      <vt:lpstr>PowerPoint Presentation</vt:lpstr>
      <vt:lpstr>JSP Implicit Objects</vt:lpstr>
      <vt:lpstr>JSP Implicit Objects</vt:lpstr>
      <vt:lpstr>JSP Implicit Objects</vt:lpstr>
      <vt:lpstr>JSP Elements</vt:lpstr>
      <vt:lpstr>PowerPoint Presentation</vt:lpstr>
      <vt:lpstr>JSP Scripting Elements</vt:lpstr>
      <vt:lpstr>JSP Scripting Elements</vt:lpstr>
      <vt:lpstr>JSP Scripting Elements</vt:lpstr>
      <vt:lpstr>JSP Scripting Elements</vt:lpstr>
      <vt:lpstr>JSP Scripting Elements</vt:lpstr>
      <vt:lpstr>PowerPoint Presentation</vt:lpstr>
      <vt:lpstr>JSP Directive Elements</vt:lpstr>
      <vt:lpstr>JSP Directive Elements</vt:lpstr>
      <vt:lpstr>JSP Directive Elements - Page</vt:lpstr>
      <vt:lpstr>JSP Directive Elements - Include</vt:lpstr>
      <vt:lpstr>JSP Directive Elements - Taglib</vt:lpstr>
      <vt:lpstr>PowerPoint Presentation</vt:lpstr>
      <vt:lpstr>JSP Standard Action Elements</vt:lpstr>
      <vt:lpstr>JSP Standard Action Elements</vt:lpstr>
      <vt:lpstr>PowerPoint Presentation</vt:lpstr>
      <vt:lpstr>Expression Language</vt:lpstr>
      <vt:lpstr>PowerPoint Presentation</vt:lpstr>
      <vt:lpstr>JSP Tags</vt:lpstr>
      <vt:lpstr>JSTL</vt:lpstr>
      <vt:lpstr>JSTL Examples</vt:lpstr>
      <vt:lpstr>PowerPoint Presentation</vt:lpstr>
      <vt:lpstr>Model 1</vt:lpstr>
      <vt:lpstr>Model 2</vt:lpstr>
      <vt:lpstr>Mô hình khuyến nghị</vt:lpstr>
      <vt:lpstr>Sử dụng Serverlet với vai trò Controller</vt:lpstr>
      <vt:lpstr>Gửi dữ liệu từ Servlet ra trang JSP</vt:lpstr>
      <vt:lpstr>Hiển thị dữ liệu trên JSP</vt:lpstr>
      <vt:lpstr>Các bước xây dựng 1 dự án Java Web</vt:lpstr>
      <vt:lpstr>Tài liệu tham khảo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Bao Le Quy</dc:creator>
  <cp:lastModifiedBy>Cao Le Thanh</cp:lastModifiedBy>
  <cp:revision>114</cp:revision>
  <dcterms:created xsi:type="dcterms:W3CDTF">2017-11-24T01:48:58Z</dcterms:created>
  <dcterms:modified xsi:type="dcterms:W3CDTF">2018-09-19T16:16:57Z</dcterms:modified>
</cp:coreProperties>
</file>